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334" r:id="rId5"/>
    <p:sldId id="333" r:id="rId6"/>
    <p:sldId id="261" r:id="rId7"/>
    <p:sldId id="260" r:id="rId8"/>
    <p:sldId id="329" r:id="rId9"/>
    <p:sldId id="331" r:id="rId10"/>
    <p:sldId id="332" r:id="rId11"/>
    <p:sldId id="311" r:id="rId12"/>
    <p:sldId id="335" r:id="rId13"/>
    <p:sldId id="336" r:id="rId14"/>
    <p:sldId id="337" r:id="rId15"/>
    <p:sldId id="338" r:id="rId16"/>
    <p:sldId id="312" r:id="rId17"/>
    <p:sldId id="339" r:id="rId18"/>
    <p:sldId id="340" r:id="rId19"/>
    <p:sldId id="341" r:id="rId20"/>
    <p:sldId id="342" r:id="rId21"/>
    <p:sldId id="343" r:id="rId22"/>
    <p:sldId id="345" r:id="rId23"/>
    <p:sldId id="316" r:id="rId24"/>
    <p:sldId id="344" r:id="rId25"/>
    <p:sldId id="328" r:id="rId26"/>
    <p:sldId id="307" r:id="rId27"/>
    <p:sldId id="293"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909C32-B01A-F1B8-B57A-A3F5C1D52045}" name="Samuel Aning" initials="SA" userId="S::samuel.aning@mpe.gov.gh::4225bbc8-40ec-4106-88e2-1806d33296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485" autoAdjust="0"/>
  </p:normalViewPr>
  <p:slideViewPr>
    <p:cSldViewPr snapToGrid="0">
      <p:cViewPr>
        <p:scale>
          <a:sx n="70" d="100"/>
          <a:sy n="70" d="100"/>
        </p:scale>
        <p:origin x="442" y="53"/>
      </p:cViewPr>
      <p:guideLst/>
    </p:cSldViewPr>
  </p:slideViewPr>
  <p:notesTextViewPr>
    <p:cViewPr>
      <p:scale>
        <a:sx n="1" d="1"/>
        <a:sy n="1" d="1"/>
      </p:scale>
      <p:origin x="0" y="0"/>
    </p:cViewPr>
  </p:notesTextViewPr>
  <p:sorterViewPr>
    <p:cViewPr>
      <p:scale>
        <a:sx n="100" d="100"/>
        <a:sy n="100" d="100"/>
      </p:scale>
      <p:origin x="0" y="-83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34" Type="http://schemas.microsoft.com/office/2018/10/relationships/authors" Target="author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notesMaster" Target="notesMasters/notesMaster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presProps" Target="presProps.xml" /></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 /><Relationship Id="rId2" Type="http://schemas.microsoft.com/office/2011/relationships/chartColorStyle" Target="colors1.xml" /><Relationship Id="rId1" Type="http://schemas.microsoft.com/office/2011/relationships/chartStyle" Target="style1.xml" /></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 /><Relationship Id="rId2" Type="http://schemas.microsoft.com/office/2011/relationships/chartColorStyle" Target="colors2.xml" /><Relationship Id="rId1" Type="http://schemas.microsoft.com/office/2011/relationships/chartStyle" Target="style2.xml" /></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 /><Relationship Id="rId2" Type="http://schemas.microsoft.com/office/2011/relationships/chartColorStyle" Target="colors3.xml" /><Relationship Id="rId1" Type="http://schemas.microsoft.com/office/2011/relationships/chartStyle" Target="style3.xml" /></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4.bin" /><Relationship Id="rId2" Type="http://schemas.microsoft.com/office/2011/relationships/chartColorStyle" Target="colors4.xml" /><Relationship Id="rId1" Type="http://schemas.microsoft.com/office/2011/relationships/chartStyle" Target="style4.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Sheet1!$E$3</c:f>
              <c:strCache>
                <c:ptCount val="1"/>
                <c:pt idx="0">
                  <c:v>Signed Performance Contracts</c:v>
                </c:pt>
              </c:strCache>
            </c:strRef>
          </c:tx>
          <c:spPr>
            <a:ln w="28575" cap="rnd">
              <a:solidFill>
                <a:schemeClr val="accent4">
                  <a:lumMod val="60000"/>
                  <a:lumOff val="40000"/>
                </a:schemeClr>
              </a:solidFill>
              <a:round/>
            </a:ln>
            <a:effectLst/>
          </c:spPr>
          <c:marker>
            <c:symbol val="none"/>
          </c:marker>
          <c:dPt>
            <c:idx val="4"/>
            <c:marker>
              <c:symbol val="none"/>
            </c:marker>
            <c:bubble3D val="0"/>
            <c:extLst>
              <c:ext xmlns:c16="http://schemas.microsoft.com/office/drawing/2014/chart" uri="{C3380CC4-5D6E-409C-BE32-E72D297353CC}">
                <c16:uniqueId val="{00000000-2B4D-4488-AB19-6577C02B84F2}"/>
              </c:ext>
            </c:extLst>
          </c:dPt>
          <c:dLbls>
            <c:spPr>
              <a:noFill/>
              <a:ln>
                <a:noFill/>
              </a:ln>
              <a:effectLst/>
            </c:spPr>
            <c:txPr>
              <a:bodyPr rot="0" spcFirstLastPara="1" vertOverflow="ellipsis" vert="horz" wrap="square" anchor="ctr" anchorCtr="1"/>
              <a:lstStyle/>
              <a:p>
                <a:pPr>
                  <a:defRPr sz="2400" b="1" i="0" u="none" strike="noStrike" kern="1200" baseline="0">
                    <a:solidFill>
                      <a:srgbClr val="7030A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Sheet1!$C$4:$D$11</c:f>
              <c:strCache>
                <c:ptCount val="8"/>
                <c:pt idx="0">
                  <c:v>2016</c:v>
                </c:pt>
                <c:pt idx="1">
                  <c:v>2017</c:v>
                </c:pt>
                <c:pt idx="2">
                  <c:v>2018</c:v>
                </c:pt>
                <c:pt idx="3">
                  <c:v>2019</c:v>
                </c:pt>
                <c:pt idx="4">
                  <c:v>2020</c:v>
                </c:pt>
                <c:pt idx="5">
                  <c:v>2021</c:v>
                </c:pt>
                <c:pt idx="6">
                  <c:v>2022</c:v>
                </c:pt>
                <c:pt idx="7">
                  <c:v>2023</c:v>
                </c:pt>
              </c:strCache>
            </c:strRef>
          </c:cat>
          <c:val>
            <c:numRef>
              <c:f>Sheet1!$E$4:$E$11</c:f>
              <c:numCache>
                <c:formatCode>General</c:formatCode>
                <c:ptCount val="8"/>
                <c:pt idx="0">
                  <c:v>6</c:v>
                </c:pt>
                <c:pt idx="1">
                  <c:v>25</c:v>
                </c:pt>
                <c:pt idx="2">
                  <c:v>41</c:v>
                </c:pt>
                <c:pt idx="3">
                  <c:v>47</c:v>
                </c:pt>
                <c:pt idx="4">
                  <c:v>63</c:v>
                </c:pt>
                <c:pt idx="5">
                  <c:v>67</c:v>
                </c:pt>
                <c:pt idx="6">
                  <c:v>63</c:v>
                </c:pt>
                <c:pt idx="7">
                  <c:v>73</c:v>
                </c:pt>
              </c:numCache>
            </c:numRef>
          </c:val>
          <c:smooth val="0"/>
          <c:extLst>
            <c:ext xmlns:c16="http://schemas.microsoft.com/office/drawing/2014/chart" uri="{C3380CC4-5D6E-409C-BE32-E72D297353CC}">
              <c16:uniqueId val="{00000001-2B4D-4488-AB19-6577C02B84F2}"/>
            </c:ext>
          </c:extLst>
        </c:ser>
        <c:dLbls>
          <c:showLegendKey val="0"/>
          <c:showVal val="0"/>
          <c:showCatName val="0"/>
          <c:showSerName val="0"/>
          <c:showPercent val="0"/>
          <c:showBubbleSize val="0"/>
        </c:dLbls>
        <c:smooth val="0"/>
        <c:axId val="1786404288"/>
        <c:axId val="1786399968"/>
      </c:lineChart>
      <c:catAx>
        <c:axId val="1786404288"/>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YEAR</a:t>
                </a:r>
              </a:p>
            </c:rich>
          </c:tx>
          <c:layout>
            <c:manualLayout>
              <c:xMode val="edge"/>
              <c:yMode val="edge"/>
              <c:x val="0.50298960226125577"/>
              <c:y val="0.88461538461538458"/>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786399968"/>
        <c:crosses val="autoZero"/>
        <c:auto val="1"/>
        <c:lblAlgn val="ctr"/>
        <c:lblOffset val="100"/>
        <c:noMultiLvlLbl val="0"/>
      </c:catAx>
      <c:valAx>
        <c:axId val="1786399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SPECIFIED ENTITY COUNT </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786404288"/>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Sheet1!$E$3</c:f>
              <c:strCache>
                <c:ptCount val="1"/>
                <c:pt idx="0">
                  <c:v>Prepared &amp; Submitted - Audited Accounts</c:v>
                </c:pt>
              </c:strCache>
            </c:strRef>
          </c:tx>
          <c:spPr>
            <a:ln w="28575" cap="rnd">
              <a:solidFill>
                <a:schemeClr val="accent4">
                  <a:lumMod val="60000"/>
                  <a:lumOff val="40000"/>
                </a:schemeClr>
              </a:solidFill>
              <a:round/>
            </a:ln>
            <a:effectLst/>
          </c:spPr>
          <c:marker>
            <c:symbol val="none"/>
          </c:marker>
          <c:dPt>
            <c:idx val="4"/>
            <c:marker>
              <c:symbol val="none"/>
            </c:marker>
            <c:bubble3D val="0"/>
            <c:extLst>
              <c:ext xmlns:c16="http://schemas.microsoft.com/office/drawing/2014/chart" uri="{C3380CC4-5D6E-409C-BE32-E72D297353CC}">
                <c16:uniqueId val="{00000000-A07F-44F3-B5D0-EB4941882975}"/>
              </c:ext>
            </c:extLst>
          </c:dPt>
          <c:dLbls>
            <c:spPr>
              <a:noFill/>
              <a:ln>
                <a:noFill/>
              </a:ln>
              <a:effectLst/>
            </c:spPr>
            <c:txPr>
              <a:bodyPr rot="0" spcFirstLastPara="1" vertOverflow="ellipsis" vert="horz" wrap="square" anchor="ctr" anchorCtr="1"/>
              <a:lstStyle/>
              <a:p>
                <a:pPr>
                  <a:defRPr sz="2400" b="1" i="0" u="none" strike="noStrike" kern="1200" baseline="0">
                    <a:solidFill>
                      <a:srgbClr val="7030A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Sheet1!$C$4:$D$9</c:f>
              <c:strCache>
                <c:ptCount val="6"/>
                <c:pt idx="0">
                  <c:v>2016</c:v>
                </c:pt>
                <c:pt idx="1">
                  <c:v>2017</c:v>
                </c:pt>
                <c:pt idx="2">
                  <c:v>2018</c:v>
                </c:pt>
                <c:pt idx="3">
                  <c:v>2019</c:v>
                </c:pt>
                <c:pt idx="4">
                  <c:v>2020</c:v>
                </c:pt>
                <c:pt idx="5">
                  <c:v>2021</c:v>
                </c:pt>
              </c:strCache>
            </c:strRef>
          </c:cat>
          <c:val>
            <c:numRef>
              <c:f>Sheet1!$E$4:$E$9</c:f>
              <c:numCache>
                <c:formatCode>General</c:formatCode>
                <c:ptCount val="6"/>
                <c:pt idx="0">
                  <c:v>2</c:v>
                </c:pt>
                <c:pt idx="1">
                  <c:v>5</c:v>
                </c:pt>
                <c:pt idx="2">
                  <c:v>44</c:v>
                </c:pt>
                <c:pt idx="3">
                  <c:v>65</c:v>
                </c:pt>
                <c:pt idx="4">
                  <c:v>79</c:v>
                </c:pt>
                <c:pt idx="5">
                  <c:v>95</c:v>
                </c:pt>
              </c:numCache>
            </c:numRef>
          </c:val>
          <c:smooth val="0"/>
          <c:extLst>
            <c:ext xmlns:c16="http://schemas.microsoft.com/office/drawing/2014/chart" uri="{C3380CC4-5D6E-409C-BE32-E72D297353CC}">
              <c16:uniqueId val="{00000001-A07F-44F3-B5D0-EB4941882975}"/>
            </c:ext>
          </c:extLst>
        </c:ser>
        <c:dLbls>
          <c:showLegendKey val="0"/>
          <c:showVal val="0"/>
          <c:showCatName val="0"/>
          <c:showSerName val="0"/>
          <c:showPercent val="0"/>
          <c:showBubbleSize val="0"/>
        </c:dLbls>
        <c:smooth val="0"/>
        <c:axId val="1786404288"/>
        <c:axId val="1786399968"/>
      </c:lineChart>
      <c:catAx>
        <c:axId val="1786404288"/>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YEAR</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786399968"/>
        <c:crosses val="autoZero"/>
        <c:auto val="1"/>
        <c:lblAlgn val="ctr"/>
        <c:lblOffset val="100"/>
        <c:noMultiLvlLbl val="0"/>
      </c:catAx>
      <c:valAx>
        <c:axId val="1786399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SPECIFIED ENTITY COUNT </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786404288"/>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Sheet1!$E$3</c:f>
              <c:strCache>
                <c:ptCount val="1"/>
                <c:pt idx="0">
                  <c:v>Prepared &amp; Submitted- Unaudtied Accounts</c:v>
                </c:pt>
              </c:strCache>
            </c:strRef>
          </c:tx>
          <c:spPr>
            <a:ln w="28575" cap="rnd">
              <a:solidFill>
                <a:schemeClr val="accent4">
                  <a:lumMod val="60000"/>
                  <a:lumOff val="40000"/>
                </a:schemeClr>
              </a:solidFill>
              <a:round/>
            </a:ln>
            <a:effectLst/>
          </c:spPr>
          <c:marker>
            <c:symbol val="none"/>
          </c:marker>
          <c:dPt>
            <c:idx val="4"/>
            <c:marker>
              <c:symbol val="none"/>
            </c:marker>
            <c:bubble3D val="0"/>
            <c:extLst>
              <c:ext xmlns:c16="http://schemas.microsoft.com/office/drawing/2014/chart" uri="{C3380CC4-5D6E-409C-BE32-E72D297353CC}">
                <c16:uniqueId val="{00000000-E5BE-4A98-9EE3-CE575B797A21}"/>
              </c:ext>
            </c:extLst>
          </c:dPt>
          <c:dLbls>
            <c:spPr>
              <a:noFill/>
              <a:ln>
                <a:noFill/>
              </a:ln>
              <a:effectLst/>
            </c:spPr>
            <c:txPr>
              <a:bodyPr rot="0" spcFirstLastPara="1" vertOverflow="ellipsis" vert="horz" wrap="square" anchor="ctr" anchorCtr="1"/>
              <a:lstStyle/>
              <a:p>
                <a:pPr>
                  <a:defRPr sz="2400" b="1" i="0" u="none" strike="noStrike" kern="1200" baseline="0">
                    <a:solidFill>
                      <a:srgbClr val="7030A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Sheet1!$C$4:$D$9</c:f>
              <c:strCache>
                <c:ptCount val="6"/>
                <c:pt idx="0">
                  <c:v>2016</c:v>
                </c:pt>
                <c:pt idx="1">
                  <c:v>2017</c:v>
                </c:pt>
                <c:pt idx="2">
                  <c:v>2018</c:v>
                </c:pt>
                <c:pt idx="3">
                  <c:v>2019</c:v>
                </c:pt>
                <c:pt idx="4">
                  <c:v>2020</c:v>
                </c:pt>
                <c:pt idx="5">
                  <c:v>2021</c:v>
                </c:pt>
              </c:strCache>
            </c:strRef>
          </c:cat>
          <c:val>
            <c:numRef>
              <c:f>Sheet1!$E$4:$E$9</c:f>
              <c:numCache>
                <c:formatCode>General</c:formatCode>
                <c:ptCount val="6"/>
                <c:pt idx="0">
                  <c:v>16</c:v>
                </c:pt>
                <c:pt idx="1">
                  <c:v>44</c:v>
                </c:pt>
                <c:pt idx="2">
                  <c:v>33</c:v>
                </c:pt>
                <c:pt idx="3">
                  <c:v>41</c:v>
                </c:pt>
                <c:pt idx="4">
                  <c:v>53</c:v>
                </c:pt>
                <c:pt idx="5">
                  <c:v>37</c:v>
                </c:pt>
              </c:numCache>
            </c:numRef>
          </c:val>
          <c:smooth val="0"/>
          <c:extLst>
            <c:ext xmlns:c16="http://schemas.microsoft.com/office/drawing/2014/chart" uri="{C3380CC4-5D6E-409C-BE32-E72D297353CC}">
              <c16:uniqueId val="{00000001-E5BE-4A98-9EE3-CE575B797A21}"/>
            </c:ext>
          </c:extLst>
        </c:ser>
        <c:dLbls>
          <c:showLegendKey val="0"/>
          <c:showVal val="0"/>
          <c:showCatName val="0"/>
          <c:showSerName val="0"/>
          <c:showPercent val="0"/>
          <c:showBubbleSize val="0"/>
        </c:dLbls>
        <c:smooth val="0"/>
        <c:axId val="1786404288"/>
        <c:axId val="1786399968"/>
      </c:lineChart>
      <c:catAx>
        <c:axId val="1786404288"/>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786399968"/>
        <c:crosses val="autoZero"/>
        <c:auto val="1"/>
        <c:lblAlgn val="ctr"/>
        <c:lblOffset val="100"/>
        <c:noMultiLvlLbl val="0"/>
      </c:catAx>
      <c:valAx>
        <c:axId val="1786399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a:t>SPECIFIED ENTITY COUNT </a:t>
                </a: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1786404288"/>
        <c:crosses val="autoZero"/>
        <c:crossBetween val="between"/>
      </c:valAx>
      <c:spPr>
        <a:noFill/>
        <a:ln>
          <a:noFill/>
        </a:ln>
        <a:effectLst/>
      </c:spPr>
    </c:plotArea>
    <c:plotVisOnly val="1"/>
    <c:dispBlanksAs val="gap"/>
    <c:showDLblsOverMax val="0"/>
  </c:chart>
  <c:spPr>
    <a:noFill/>
    <a:ln>
      <a:noFill/>
    </a:ln>
    <a:effectLst/>
  </c:spPr>
  <c:txPr>
    <a:bodyPr/>
    <a:lstStyle/>
    <a:p>
      <a:pPr>
        <a:defRPr sz="2400"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Sheet1!$E$3</c:f>
              <c:strCache>
                <c:ptCount val="1"/>
                <c:pt idx="0">
                  <c:v>Entities Covered In National Accounts</c:v>
                </c:pt>
              </c:strCache>
            </c:strRef>
          </c:tx>
          <c:spPr>
            <a:ln w="28575" cap="rnd">
              <a:solidFill>
                <a:schemeClr val="accent4">
                  <a:lumMod val="60000"/>
                  <a:lumOff val="40000"/>
                </a:schemeClr>
              </a:solidFill>
              <a:round/>
            </a:ln>
            <a:effectLst/>
          </c:spPr>
          <c:marker>
            <c:symbol val="none"/>
          </c:marker>
          <c:dLbls>
            <c:spPr>
              <a:noFill/>
              <a:ln>
                <a:noFill/>
              </a:ln>
              <a:effectLst/>
            </c:spPr>
            <c:txPr>
              <a:bodyPr rot="0" spcFirstLastPara="1" vertOverflow="ellipsis" vert="horz" wrap="square" anchor="ctr" anchorCtr="1"/>
              <a:lstStyle/>
              <a:p>
                <a:pPr>
                  <a:defRPr sz="2000" b="1" i="0" u="none" strike="noStrike" kern="1200" baseline="0">
                    <a:solidFill>
                      <a:srgbClr val="7030A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Sheet1!$C$4:$D$6</c:f>
              <c:strCache>
                <c:ptCount val="3"/>
                <c:pt idx="0">
                  <c:v>2020</c:v>
                </c:pt>
                <c:pt idx="1">
                  <c:v>2021</c:v>
                </c:pt>
                <c:pt idx="2">
                  <c:v>2022</c:v>
                </c:pt>
              </c:strCache>
            </c:strRef>
          </c:cat>
          <c:val>
            <c:numRef>
              <c:f>Sheet1!$E$4:$E$6</c:f>
              <c:numCache>
                <c:formatCode>General</c:formatCode>
                <c:ptCount val="3"/>
                <c:pt idx="0">
                  <c:v>19</c:v>
                </c:pt>
                <c:pt idx="1">
                  <c:v>47</c:v>
                </c:pt>
                <c:pt idx="2">
                  <c:v>62</c:v>
                </c:pt>
              </c:numCache>
            </c:numRef>
          </c:val>
          <c:smooth val="0"/>
          <c:extLst>
            <c:ext xmlns:c16="http://schemas.microsoft.com/office/drawing/2014/chart" uri="{C3380CC4-5D6E-409C-BE32-E72D297353CC}">
              <c16:uniqueId val="{00000000-79B9-4D94-9983-F2A18C2ECF1A}"/>
            </c:ext>
          </c:extLst>
        </c:ser>
        <c:dLbls>
          <c:showLegendKey val="0"/>
          <c:showVal val="0"/>
          <c:showCatName val="0"/>
          <c:showSerName val="0"/>
          <c:showPercent val="0"/>
          <c:showBubbleSize val="0"/>
        </c:dLbls>
        <c:smooth val="0"/>
        <c:axId val="1786404288"/>
        <c:axId val="1786399968"/>
      </c:lineChart>
      <c:catAx>
        <c:axId val="1786404288"/>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b="1"/>
                  <a:t>YEAR</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86399968"/>
        <c:crosses val="autoZero"/>
        <c:auto val="1"/>
        <c:lblAlgn val="ctr"/>
        <c:lblOffset val="100"/>
        <c:noMultiLvlLbl val="0"/>
      </c:catAx>
      <c:valAx>
        <c:axId val="1786399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SPECIFIED ENTITY COUNT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86404288"/>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image" Target="../media/image2.png" /><Relationship Id="rId5" Type="http://schemas.openxmlformats.org/officeDocument/2006/relationships/image" Target="../media/image6.png" /><Relationship Id="rId4" Type="http://schemas.openxmlformats.org/officeDocument/2006/relationships/image" Target="../media/image5.png" /></Relationships>
</file>

<file path=ppt/diagrams/_rels/drawing3.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image" Target="../media/image2.png" /><Relationship Id="rId5" Type="http://schemas.openxmlformats.org/officeDocument/2006/relationships/image" Target="../media/image6.png" /><Relationship Id="rId4" Type="http://schemas.openxmlformats.org/officeDocument/2006/relationships/image" Target="../media/image5.pn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4148CC1D-664C-4FDC-B4D1-C3AE447FC96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109D9DA-E573-4F35-A8C2-B7CD7D19275F}">
      <dgm:prSet custT="1"/>
      <dgm:spPr/>
      <dgm:t>
        <a:bodyPr/>
        <a:lstStyle/>
        <a:p>
          <a:r>
            <a:rPr lang="en-GB" sz="3600" dirty="0">
              <a:latin typeface="Arial" panose="020B0604020202020204" pitchFamily="34" charset="0"/>
              <a:cs typeface="Arial" panose="020B0604020202020204" pitchFamily="34" charset="0"/>
            </a:rPr>
            <a:t>Introduction</a:t>
          </a:r>
        </a:p>
        <a:p>
          <a:r>
            <a:rPr lang="en-GB"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dgm:t>
    </dgm:pt>
    <dgm:pt modelId="{B74E6DC8-B856-4D3A-96B8-32FA831318DA}" type="parTrans" cxnId="{02D9F07E-D39D-4711-93BF-71122AA6944C}">
      <dgm:prSet/>
      <dgm:spPr/>
      <dgm:t>
        <a:bodyPr/>
        <a:lstStyle/>
        <a:p>
          <a:endParaRPr lang="en-US" sz="3200">
            <a:latin typeface="Arial" panose="020B0604020202020204" pitchFamily="34" charset="0"/>
            <a:cs typeface="Arial" panose="020B0604020202020204" pitchFamily="34" charset="0"/>
          </a:endParaRPr>
        </a:p>
      </dgm:t>
    </dgm:pt>
    <dgm:pt modelId="{B22DEC20-7481-4F98-A21C-F7360958155E}" type="sibTrans" cxnId="{02D9F07E-D39D-4711-93BF-71122AA6944C}">
      <dgm:prSet/>
      <dgm:spPr/>
      <dgm:t>
        <a:bodyPr/>
        <a:lstStyle/>
        <a:p>
          <a:endParaRPr lang="en-US" sz="3200">
            <a:latin typeface="Arial" panose="020B0604020202020204" pitchFamily="34" charset="0"/>
            <a:cs typeface="Arial" panose="020B0604020202020204" pitchFamily="34" charset="0"/>
          </a:endParaRPr>
        </a:p>
      </dgm:t>
    </dgm:pt>
    <dgm:pt modelId="{653D808D-A6C2-46ED-AB09-A5DE3CF18E72}">
      <dgm:prSet custT="1"/>
      <dgm:spPr/>
      <dgm:t>
        <a:bodyPr/>
        <a:lstStyle/>
        <a:p>
          <a:r>
            <a:rPr lang="en-GB" sz="3600" dirty="0">
              <a:latin typeface="Arial" panose="020B0604020202020204" pitchFamily="34" charset="0"/>
              <a:cs typeface="Arial" panose="020B0604020202020204" pitchFamily="34" charset="0"/>
            </a:rPr>
            <a:t>Overview of the Public Enterprises Sector</a:t>
          </a:r>
          <a:endParaRPr lang="en-US" sz="3600" dirty="0">
            <a:latin typeface="Arial" panose="020B0604020202020204" pitchFamily="34" charset="0"/>
            <a:cs typeface="Arial" panose="020B0604020202020204" pitchFamily="34" charset="0"/>
          </a:endParaRPr>
        </a:p>
      </dgm:t>
    </dgm:pt>
    <dgm:pt modelId="{053AD59C-832F-42D6-B9DC-694F55FD6389}" type="parTrans" cxnId="{AE77EABD-A588-4E9B-9F33-AAA54283F8B6}">
      <dgm:prSet/>
      <dgm:spPr/>
      <dgm:t>
        <a:bodyPr/>
        <a:lstStyle/>
        <a:p>
          <a:endParaRPr lang="en-US" sz="3200">
            <a:latin typeface="Arial" panose="020B0604020202020204" pitchFamily="34" charset="0"/>
            <a:cs typeface="Arial" panose="020B0604020202020204" pitchFamily="34" charset="0"/>
          </a:endParaRPr>
        </a:p>
      </dgm:t>
    </dgm:pt>
    <dgm:pt modelId="{C570506D-5B70-4D89-90BC-FB030C450897}" type="sibTrans" cxnId="{AE77EABD-A588-4E9B-9F33-AAA54283F8B6}">
      <dgm:prSet/>
      <dgm:spPr/>
      <dgm:t>
        <a:bodyPr/>
        <a:lstStyle/>
        <a:p>
          <a:endParaRPr lang="en-US" sz="3200">
            <a:latin typeface="Arial" panose="020B0604020202020204" pitchFamily="34" charset="0"/>
            <a:cs typeface="Arial" panose="020B0604020202020204" pitchFamily="34" charset="0"/>
          </a:endParaRPr>
        </a:p>
      </dgm:t>
    </dgm:pt>
    <dgm:pt modelId="{8EF05C98-566B-4B42-BF34-07B74E8A761B}">
      <dgm:prSet custT="1"/>
      <dgm:spPr/>
      <dgm:t>
        <a:bodyPr/>
        <a:lstStyle/>
        <a:p>
          <a:r>
            <a:rPr lang="en-GB" sz="3600" dirty="0">
              <a:latin typeface="Arial" panose="020B0604020202020204" pitchFamily="34" charset="0"/>
              <a:cs typeface="Arial" panose="020B0604020202020204" pitchFamily="34" charset="0"/>
            </a:rPr>
            <a:t>Achievements So Far</a:t>
          </a:r>
        </a:p>
        <a:p>
          <a:r>
            <a:rPr lang="en-GB" sz="2000" b="0" dirty="0">
              <a:solidFill>
                <a:schemeClr val="accent1">
                  <a:lumMod val="50000"/>
                </a:schemeClr>
              </a:solidFill>
              <a:latin typeface="Arial" panose="020B0604020202020204" pitchFamily="34" charset="0"/>
              <a:cs typeface="Arial" panose="020B0604020202020204" pitchFamily="34" charset="0"/>
            </a:rPr>
            <a:t>      </a:t>
          </a:r>
          <a:r>
            <a:rPr lang="en-GB" sz="2000" b="1" dirty="0">
              <a:solidFill>
                <a:schemeClr val="accent1">
                  <a:lumMod val="50000"/>
                </a:schemeClr>
              </a:solidFill>
              <a:latin typeface="Arial" panose="020B0604020202020204" pitchFamily="34" charset="0"/>
              <a:cs typeface="Arial" panose="020B0604020202020204" pitchFamily="34" charset="0"/>
            </a:rPr>
            <a:t>Restructuring of Public Enterprises Portfolio</a:t>
          </a:r>
        </a:p>
        <a:p>
          <a:r>
            <a:rPr lang="en-GB" sz="2000" b="1" dirty="0">
              <a:solidFill>
                <a:schemeClr val="accent1">
                  <a:lumMod val="50000"/>
                </a:schemeClr>
              </a:solidFill>
              <a:latin typeface="Arial" panose="020B0604020202020204" pitchFamily="34" charset="0"/>
              <a:cs typeface="Arial" panose="020B0604020202020204" pitchFamily="34" charset="0"/>
            </a:rPr>
            <a:t>      Improved Compliance Reporting Transparency &amp;</a:t>
          </a:r>
        </a:p>
        <a:p>
          <a:r>
            <a:rPr lang="en-GB" sz="2000" b="1" dirty="0">
              <a:solidFill>
                <a:schemeClr val="accent1">
                  <a:lumMod val="50000"/>
                </a:schemeClr>
              </a:solidFill>
              <a:latin typeface="Arial" panose="020B0604020202020204" pitchFamily="34" charset="0"/>
              <a:cs typeface="Arial" panose="020B0604020202020204" pitchFamily="34" charset="0"/>
            </a:rPr>
            <a:t>      Accountability</a:t>
          </a:r>
        </a:p>
        <a:p>
          <a:r>
            <a:rPr lang="en-GB" sz="2000" b="1" dirty="0">
              <a:solidFill>
                <a:schemeClr val="accent1">
                  <a:lumMod val="50000"/>
                </a:schemeClr>
              </a:solidFill>
              <a:latin typeface="Arial" panose="020B0604020202020204" pitchFamily="34" charset="0"/>
              <a:cs typeface="Arial" panose="020B0604020202020204" pitchFamily="34" charset="0"/>
            </a:rPr>
            <a:t>      Interaction And Capacity Building Initiatives</a:t>
          </a:r>
        </a:p>
        <a:p>
          <a:endParaRPr lang="en-GB" sz="2800" b="1" dirty="0">
            <a:solidFill>
              <a:schemeClr val="tx1"/>
            </a:solidFill>
            <a:latin typeface="Arial" panose="020B0604020202020204" pitchFamily="34" charset="0"/>
            <a:cs typeface="Arial" panose="020B0604020202020204" pitchFamily="34" charset="0"/>
          </a:endParaRPr>
        </a:p>
        <a:p>
          <a:endParaRPr lang="en-GB" sz="2800" b="1" dirty="0">
            <a:solidFill>
              <a:schemeClr val="tx1"/>
            </a:solidFill>
            <a:latin typeface="Arial" panose="020B0604020202020204" pitchFamily="34" charset="0"/>
            <a:cs typeface="Arial" panose="020B0604020202020204" pitchFamily="34" charset="0"/>
          </a:endParaRPr>
        </a:p>
        <a:p>
          <a:endParaRPr lang="en-GB" sz="2800" b="0" dirty="0">
            <a:latin typeface="Arial" panose="020B0604020202020204" pitchFamily="34" charset="0"/>
            <a:cs typeface="Arial" panose="020B0604020202020204" pitchFamily="34" charset="0"/>
          </a:endParaRPr>
        </a:p>
        <a:p>
          <a:endParaRPr lang="en-US" sz="2800" b="0" dirty="0">
            <a:latin typeface="Arial" panose="020B0604020202020204" pitchFamily="34" charset="0"/>
            <a:cs typeface="Arial" panose="020B0604020202020204" pitchFamily="34" charset="0"/>
          </a:endParaRPr>
        </a:p>
      </dgm:t>
    </dgm:pt>
    <dgm:pt modelId="{52A6EDEE-0674-4EB1-9156-5B5D8EE48E32}" type="parTrans" cxnId="{47630236-5B12-4C78-B80D-339F5E0F5B8E}">
      <dgm:prSet/>
      <dgm:spPr/>
      <dgm:t>
        <a:bodyPr/>
        <a:lstStyle/>
        <a:p>
          <a:endParaRPr lang="en-US" sz="3200">
            <a:latin typeface="Arial" panose="020B0604020202020204" pitchFamily="34" charset="0"/>
            <a:cs typeface="Arial" panose="020B0604020202020204" pitchFamily="34" charset="0"/>
          </a:endParaRPr>
        </a:p>
      </dgm:t>
    </dgm:pt>
    <dgm:pt modelId="{25586E59-4719-4CA5-BE91-E8D171FB2500}" type="sibTrans" cxnId="{47630236-5B12-4C78-B80D-339F5E0F5B8E}">
      <dgm:prSet/>
      <dgm:spPr/>
      <dgm:t>
        <a:bodyPr/>
        <a:lstStyle/>
        <a:p>
          <a:endParaRPr lang="en-US" sz="3200">
            <a:latin typeface="Arial" panose="020B0604020202020204" pitchFamily="34" charset="0"/>
            <a:cs typeface="Arial" panose="020B0604020202020204" pitchFamily="34" charset="0"/>
          </a:endParaRPr>
        </a:p>
      </dgm:t>
    </dgm:pt>
    <dgm:pt modelId="{054FEF26-16D7-4701-96CF-743428FB36C4}">
      <dgm:prSet custT="1"/>
      <dgm:spPr/>
      <dgm:t>
        <a:bodyPr/>
        <a:lstStyle/>
        <a:p>
          <a:endParaRPr lang="en-GB" sz="3600" dirty="0">
            <a:latin typeface="Arial" panose="020B0604020202020204" pitchFamily="34" charset="0"/>
            <a:cs typeface="Arial" panose="020B0604020202020204" pitchFamily="34" charset="0"/>
          </a:endParaRPr>
        </a:p>
        <a:p>
          <a:r>
            <a:rPr lang="en-GB" sz="3600" dirty="0">
              <a:latin typeface="Arial" panose="020B0604020202020204" pitchFamily="34" charset="0"/>
              <a:cs typeface="Arial" panose="020B0604020202020204" pitchFamily="34" charset="0"/>
            </a:rPr>
            <a:t>Way Forward</a:t>
          </a:r>
          <a:endParaRPr lang="en-US" sz="3600" dirty="0">
            <a:latin typeface="Arial" panose="020B0604020202020204" pitchFamily="34" charset="0"/>
            <a:cs typeface="Arial" panose="020B0604020202020204" pitchFamily="34" charset="0"/>
          </a:endParaRPr>
        </a:p>
      </dgm:t>
    </dgm:pt>
    <dgm:pt modelId="{95DC3478-1658-464D-BA3E-3C32A84D4092}" type="parTrans" cxnId="{2BF853A5-0D28-4E30-82ED-7AB70D73C470}">
      <dgm:prSet/>
      <dgm:spPr/>
      <dgm:t>
        <a:bodyPr/>
        <a:lstStyle/>
        <a:p>
          <a:endParaRPr lang="en-US" sz="3200">
            <a:latin typeface="Arial" panose="020B0604020202020204" pitchFamily="34" charset="0"/>
            <a:cs typeface="Arial" panose="020B0604020202020204" pitchFamily="34" charset="0"/>
          </a:endParaRPr>
        </a:p>
      </dgm:t>
    </dgm:pt>
    <dgm:pt modelId="{31DA1786-3535-42F2-9F3F-E97157343711}" type="sibTrans" cxnId="{2BF853A5-0D28-4E30-82ED-7AB70D73C470}">
      <dgm:prSet/>
      <dgm:spPr/>
      <dgm:t>
        <a:bodyPr/>
        <a:lstStyle/>
        <a:p>
          <a:endParaRPr lang="en-US" sz="3200">
            <a:latin typeface="Arial" panose="020B0604020202020204" pitchFamily="34" charset="0"/>
            <a:cs typeface="Arial" panose="020B0604020202020204" pitchFamily="34" charset="0"/>
          </a:endParaRPr>
        </a:p>
      </dgm:t>
    </dgm:pt>
    <dgm:pt modelId="{CAACC711-82F5-4566-9F61-A2C5722F0A77}">
      <dgm:prSet custT="1"/>
      <dgm:spPr/>
      <dgm:t>
        <a:bodyPr/>
        <a:lstStyle/>
        <a:p>
          <a:endParaRPr lang="en-GB" sz="3600" dirty="0">
            <a:latin typeface="Arial" panose="020B0604020202020204" pitchFamily="34" charset="0"/>
            <a:cs typeface="Arial" panose="020B0604020202020204" pitchFamily="34" charset="0"/>
          </a:endParaRPr>
        </a:p>
        <a:p>
          <a:r>
            <a:rPr lang="en-GB" sz="3600" dirty="0">
              <a:latin typeface="Arial" panose="020B0604020202020204" pitchFamily="34" charset="0"/>
              <a:cs typeface="Arial" panose="020B0604020202020204" pitchFamily="34" charset="0"/>
            </a:rPr>
            <a:t>Conclusion</a:t>
          </a:r>
          <a:endParaRPr lang="en-US" sz="3600" dirty="0">
            <a:latin typeface="Arial" panose="020B0604020202020204" pitchFamily="34" charset="0"/>
            <a:cs typeface="Arial" panose="020B0604020202020204" pitchFamily="34" charset="0"/>
          </a:endParaRPr>
        </a:p>
      </dgm:t>
    </dgm:pt>
    <dgm:pt modelId="{F5E34144-C043-4E0E-9ED9-D3F57305C680}" type="parTrans" cxnId="{EB8FA9B2-125C-4BFB-9B4A-78D221657445}">
      <dgm:prSet/>
      <dgm:spPr/>
      <dgm:t>
        <a:bodyPr/>
        <a:lstStyle/>
        <a:p>
          <a:endParaRPr lang="en-US" sz="3200">
            <a:latin typeface="Arial" panose="020B0604020202020204" pitchFamily="34" charset="0"/>
            <a:cs typeface="Arial" panose="020B0604020202020204" pitchFamily="34" charset="0"/>
          </a:endParaRPr>
        </a:p>
      </dgm:t>
    </dgm:pt>
    <dgm:pt modelId="{E5B79A25-B65F-42C7-B31E-F9BE9D115E94}" type="sibTrans" cxnId="{EB8FA9B2-125C-4BFB-9B4A-78D221657445}">
      <dgm:prSet/>
      <dgm:spPr/>
      <dgm:t>
        <a:bodyPr/>
        <a:lstStyle/>
        <a:p>
          <a:endParaRPr lang="en-US" sz="3200">
            <a:latin typeface="Arial" panose="020B0604020202020204" pitchFamily="34" charset="0"/>
            <a:cs typeface="Arial" panose="020B0604020202020204" pitchFamily="34" charset="0"/>
          </a:endParaRPr>
        </a:p>
      </dgm:t>
    </dgm:pt>
    <dgm:pt modelId="{F122978F-21F5-49E4-9E06-DD5348437397}" type="pres">
      <dgm:prSet presAssocID="{4148CC1D-664C-4FDC-B4D1-C3AE447FC96F}" presName="vert0" presStyleCnt="0">
        <dgm:presLayoutVars>
          <dgm:dir/>
          <dgm:animOne val="branch"/>
          <dgm:animLvl val="lvl"/>
        </dgm:presLayoutVars>
      </dgm:prSet>
      <dgm:spPr/>
    </dgm:pt>
    <dgm:pt modelId="{5BF65750-EDD8-46C5-94B0-3DBDAAACC212}" type="pres">
      <dgm:prSet presAssocID="{3109D9DA-E573-4F35-A8C2-B7CD7D19275F}" presName="thickLine" presStyleLbl="alignNode1" presStyleIdx="0" presStyleCnt="5"/>
      <dgm:spPr/>
    </dgm:pt>
    <dgm:pt modelId="{9AA8B34A-B78E-4DE4-8C10-1085CC28E8C0}" type="pres">
      <dgm:prSet presAssocID="{3109D9DA-E573-4F35-A8C2-B7CD7D19275F}" presName="horz1" presStyleCnt="0"/>
      <dgm:spPr/>
    </dgm:pt>
    <dgm:pt modelId="{892FDF3D-810E-4FC4-9A4F-B88F11F10CBE}" type="pres">
      <dgm:prSet presAssocID="{3109D9DA-E573-4F35-A8C2-B7CD7D19275F}" presName="tx1" presStyleLbl="revTx" presStyleIdx="0" presStyleCnt="5" custScaleY="89426"/>
      <dgm:spPr/>
    </dgm:pt>
    <dgm:pt modelId="{2E5284D0-E9EF-4741-93DA-A0FB52FB15AB}" type="pres">
      <dgm:prSet presAssocID="{3109D9DA-E573-4F35-A8C2-B7CD7D19275F}" presName="vert1" presStyleCnt="0"/>
      <dgm:spPr/>
    </dgm:pt>
    <dgm:pt modelId="{8B2BCD0E-9D83-44F1-BD9B-BF220E827BB8}" type="pres">
      <dgm:prSet presAssocID="{653D808D-A6C2-46ED-AB09-A5DE3CF18E72}" presName="thickLine" presStyleLbl="alignNode1" presStyleIdx="1" presStyleCnt="5"/>
      <dgm:spPr/>
    </dgm:pt>
    <dgm:pt modelId="{6098D543-CABD-4423-916C-1D1C997BBACE}" type="pres">
      <dgm:prSet presAssocID="{653D808D-A6C2-46ED-AB09-A5DE3CF18E72}" presName="horz1" presStyleCnt="0"/>
      <dgm:spPr/>
    </dgm:pt>
    <dgm:pt modelId="{39D62EEA-1453-4FE7-8B3C-D0DC4D94EAAC}" type="pres">
      <dgm:prSet presAssocID="{653D808D-A6C2-46ED-AB09-A5DE3CF18E72}" presName="tx1" presStyleLbl="revTx" presStyleIdx="1" presStyleCnt="5"/>
      <dgm:spPr/>
    </dgm:pt>
    <dgm:pt modelId="{6B77EC43-E364-4C07-8798-689A266F0559}" type="pres">
      <dgm:prSet presAssocID="{653D808D-A6C2-46ED-AB09-A5DE3CF18E72}" presName="vert1" presStyleCnt="0"/>
      <dgm:spPr/>
    </dgm:pt>
    <dgm:pt modelId="{48ACA495-3A78-4E6B-BDC0-95BB68AA066B}" type="pres">
      <dgm:prSet presAssocID="{8EF05C98-566B-4B42-BF34-07B74E8A761B}" presName="thickLine" presStyleLbl="alignNode1" presStyleIdx="2" presStyleCnt="5"/>
      <dgm:spPr/>
    </dgm:pt>
    <dgm:pt modelId="{196B59BB-3028-40F3-A696-6D91456BF8F7}" type="pres">
      <dgm:prSet presAssocID="{8EF05C98-566B-4B42-BF34-07B74E8A761B}" presName="horz1" presStyleCnt="0"/>
      <dgm:spPr/>
    </dgm:pt>
    <dgm:pt modelId="{7F0DAF40-BFEE-4610-9BAB-801DF73186F0}" type="pres">
      <dgm:prSet presAssocID="{8EF05C98-566B-4B42-BF34-07B74E8A761B}" presName="tx1" presStyleLbl="revTx" presStyleIdx="2" presStyleCnt="5" custScaleX="100098" custScaleY="154799"/>
      <dgm:spPr/>
    </dgm:pt>
    <dgm:pt modelId="{2179722D-9011-4739-AA97-1BE98259F846}" type="pres">
      <dgm:prSet presAssocID="{8EF05C98-566B-4B42-BF34-07B74E8A761B}" presName="vert1" presStyleCnt="0"/>
      <dgm:spPr/>
    </dgm:pt>
    <dgm:pt modelId="{A9B555D8-79B2-458A-AEAA-FB57ECBD3951}" type="pres">
      <dgm:prSet presAssocID="{054FEF26-16D7-4701-96CF-743428FB36C4}" presName="thickLine" presStyleLbl="alignNode1" presStyleIdx="3" presStyleCnt="5" custLinFactNeighborY="38146"/>
      <dgm:spPr/>
    </dgm:pt>
    <dgm:pt modelId="{CAE8DBA0-9F34-4254-A0D3-1C5B9D716630}" type="pres">
      <dgm:prSet presAssocID="{054FEF26-16D7-4701-96CF-743428FB36C4}" presName="horz1" presStyleCnt="0"/>
      <dgm:spPr/>
    </dgm:pt>
    <dgm:pt modelId="{01EC633F-A602-4822-A411-F7BE5133C31D}" type="pres">
      <dgm:prSet presAssocID="{054FEF26-16D7-4701-96CF-743428FB36C4}" presName="tx1" presStyleLbl="revTx" presStyleIdx="3" presStyleCnt="5"/>
      <dgm:spPr/>
    </dgm:pt>
    <dgm:pt modelId="{F55391FE-D896-4FD0-9154-D0717A9F50AC}" type="pres">
      <dgm:prSet presAssocID="{054FEF26-16D7-4701-96CF-743428FB36C4}" presName="vert1" presStyleCnt="0"/>
      <dgm:spPr/>
    </dgm:pt>
    <dgm:pt modelId="{D8327276-28B0-4329-80A8-1C4EBA746369}" type="pres">
      <dgm:prSet presAssocID="{CAACC711-82F5-4566-9F61-A2C5722F0A77}" presName="thickLine" presStyleLbl="alignNode1" presStyleIdx="4" presStyleCnt="5" custLinFactNeighborX="-798" custLinFactNeighborY="18162"/>
      <dgm:spPr/>
    </dgm:pt>
    <dgm:pt modelId="{0E4882CF-9639-4611-84AE-CC9B35452381}" type="pres">
      <dgm:prSet presAssocID="{CAACC711-82F5-4566-9F61-A2C5722F0A77}" presName="horz1" presStyleCnt="0"/>
      <dgm:spPr/>
    </dgm:pt>
    <dgm:pt modelId="{C83E3368-0FFD-4CD9-A540-5A8F54DFC3D2}" type="pres">
      <dgm:prSet presAssocID="{CAACC711-82F5-4566-9F61-A2C5722F0A77}" presName="tx1" presStyleLbl="revTx" presStyleIdx="4" presStyleCnt="5"/>
      <dgm:spPr/>
    </dgm:pt>
    <dgm:pt modelId="{CFC8AD37-7942-4D5B-A4E5-CD4206057096}" type="pres">
      <dgm:prSet presAssocID="{CAACC711-82F5-4566-9F61-A2C5722F0A77}" presName="vert1" presStyleCnt="0"/>
      <dgm:spPr/>
    </dgm:pt>
  </dgm:ptLst>
  <dgm:cxnLst>
    <dgm:cxn modelId="{E08C9403-640C-43DF-97E1-73721A6A0537}" type="presOf" srcId="{8EF05C98-566B-4B42-BF34-07B74E8A761B}" destId="{7F0DAF40-BFEE-4610-9BAB-801DF73186F0}" srcOrd="0" destOrd="0" presId="urn:microsoft.com/office/officeart/2008/layout/LinedList"/>
    <dgm:cxn modelId="{47630236-5B12-4C78-B80D-339F5E0F5B8E}" srcId="{4148CC1D-664C-4FDC-B4D1-C3AE447FC96F}" destId="{8EF05C98-566B-4B42-BF34-07B74E8A761B}" srcOrd="2" destOrd="0" parTransId="{52A6EDEE-0674-4EB1-9156-5B5D8EE48E32}" sibTransId="{25586E59-4719-4CA5-BE91-E8D171FB2500}"/>
    <dgm:cxn modelId="{9B39D43E-E496-4476-ADBB-142DD0D74348}" type="presOf" srcId="{3109D9DA-E573-4F35-A8C2-B7CD7D19275F}" destId="{892FDF3D-810E-4FC4-9A4F-B88F11F10CBE}" srcOrd="0" destOrd="0" presId="urn:microsoft.com/office/officeart/2008/layout/LinedList"/>
    <dgm:cxn modelId="{02D9F07E-D39D-4711-93BF-71122AA6944C}" srcId="{4148CC1D-664C-4FDC-B4D1-C3AE447FC96F}" destId="{3109D9DA-E573-4F35-A8C2-B7CD7D19275F}" srcOrd="0" destOrd="0" parTransId="{B74E6DC8-B856-4D3A-96B8-32FA831318DA}" sibTransId="{B22DEC20-7481-4F98-A21C-F7360958155E}"/>
    <dgm:cxn modelId="{87BBC891-C8D9-4808-BDDD-4875FDC31CFF}" type="presOf" srcId="{4148CC1D-664C-4FDC-B4D1-C3AE447FC96F}" destId="{F122978F-21F5-49E4-9E06-DD5348437397}" srcOrd="0" destOrd="0" presId="urn:microsoft.com/office/officeart/2008/layout/LinedList"/>
    <dgm:cxn modelId="{2BF853A5-0D28-4E30-82ED-7AB70D73C470}" srcId="{4148CC1D-664C-4FDC-B4D1-C3AE447FC96F}" destId="{054FEF26-16D7-4701-96CF-743428FB36C4}" srcOrd="3" destOrd="0" parTransId="{95DC3478-1658-464D-BA3E-3C32A84D4092}" sibTransId="{31DA1786-3535-42F2-9F3F-E97157343711}"/>
    <dgm:cxn modelId="{598A83A9-243D-4E00-83D7-B6AA711B3CC6}" type="presOf" srcId="{054FEF26-16D7-4701-96CF-743428FB36C4}" destId="{01EC633F-A602-4822-A411-F7BE5133C31D}" srcOrd="0" destOrd="0" presId="urn:microsoft.com/office/officeart/2008/layout/LinedList"/>
    <dgm:cxn modelId="{EB8FA9B2-125C-4BFB-9B4A-78D221657445}" srcId="{4148CC1D-664C-4FDC-B4D1-C3AE447FC96F}" destId="{CAACC711-82F5-4566-9F61-A2C5722F0A77}" srcOrd="4" destOrd="0" parTransId="{F5E34144-C043-4E0E-9ED9-D3F57305C680}" sibTransId="{E5B79A25-B65F-42C7-B31E-F9BE9D115E94}"/>
    <dgm:cxn modelId="{AE77EABD-A588-4E9B-9F33-AAA54283F8B6}" srcId="{4148CC1D-664C-4FDC-B4D1-C3AE447FC96F}" destId="{653D808D-A6C2-46ED-AB09-A5DE3CF18E72}" srcOrd="1" destOrd="0" parTransId="{053AD59C-832F-42D6-B9DC-694F55FD6389}" sibTransId="{C570506D-5B70-4D89-90BC-FB030C450897}"/>
    <dgm:cxn modelId="{852DBEBF-3052-4AE3-8811-32455F6021CE}" type="presOf" srcId="{CAACC711-82F5-4566-9F61-A2C5722F0A77}" destId="{C83E3368-0FFD-4CD9-A540-5A8F54DFC3D2}" srcOrd="0" destOrd="0" presId="urn:microsoft.com/office/officeart/2008/layout/LinedList"/>
    <dgm:cxn modelId="{70A2E2C8-9F27-4985-B732-7487CC38AF87}" type="presOf" srcId="{653D808D-A6C2-46ED-AB09-A5DE3CF18E72}" destId="{39D62EEA-1453-4FE7-8B3C-D0DC4D94EAAC}" srcOrd="0" destOrd="0" presId="urn:microsoft.com/office/officeart/2008/layout/LinedList"/>
    <dgm:cxn modelId="{434C0B2C-084B-4033-B269-9E6E9E0A3577}" type="presParOf" srcId="{F122978F-21F5-49E4-9E06-DD5348437397}" destId="{5BF65750-EDD8-46C5-94B0-3DBDAAACC212}" srcOrd="0" destOrd="0" presId="urn:microsoft.com/office/officeart/2008/layout/LinedList"/>
    <dgm:cxn modelId="{706AFBC6-F105-45DD-9761-9C5E2B7A92B9}" type="presParOf" srcId="{F122978F-21F5-49E4-9E06-DD5348437397}" destId="{9AA8B34A-B78E-4DE4-8C10-1085CC28E8C0}" srcOrd="1" destOrd="0" presId="urn:microsoft.com/office/officeart/2008/layout/LinedList"/>
    <dgm:cxn modelId="{542B85AB-A701-43C6-85B2-434B2DF2ACEE}" type="presParOf" srcId="{9AA8B34A-B78E-4DE4-8C10-1085CC28E8C0}" destId="{892FDF3D-810E-4FC4-9A4F-B88F11F10CBE}" srcOrd="0" destOrd="0" presId="urn:microsoft.com/office/officeart/2008/layout/LinedList"/>
    <dgm:cxn modelId="{C7875D0E-591C-4D8B-B0AE-8D1B2B075834}" type="presParOf" srcId="{9AA8B34A-B78E-4DE4-8C10-1085CC28E8C0}" destId="{2E5284D0-E9EF-4741-93DA-A0FB52FB15AB}" srcOrd="1" destOrd="0" presId="urn:microsoft.com/office/officeart/2008/layout/LinedList"/>
    <dgm:cxn modelId="{5ED8F32C-48BB-4F94-A571-DAC0D74102A4}" type="presParOf" srcId="{F122978F-21F5-49E4-9E06-DD5348437397}" destId="{8B2BCD0E-9D83-44F1-BD9B-BF220E827BB8}" srcOrd="2" destOrd="0" presId="urn:microsoft.com/office/officeart/2008/layout/LinedList"/>
    <dgm:cxn modelId="{D9F1E8B2-941F-4773-BBCD-1FD4FD79A9DE}" type="presParOf" srcId="{F122978F-21F5-49E4-9E06-DD5348437397}" destId="{6098D543-CABD-4423-916C-1D1C997BBACE}" srcOrd="3" destOrd="0" presId="urn:microsoft.com/office/officeart/2008/layout/LinedList"/>
    <dgm:cxn modelId="{35695C33-934E-42CC-87F7-D74C965F027C}" type="presParOf" srcId="{6098D543-CABD-4423-916C-1D1C997BBACE}" destId="{39D62EEA-1453-4FE7-8B3C-D0DC4D94EAAC}" srcOrd="0" destOrd="0" presId="urn:microsoft.com/office/officeart/2008/layout/LinedList"/>
    <dgm:cxn modelId="{517C747B-DCCC-4E35-BFD2-E734A3CADD8E}" type="presParOf" srcId="{6098D543-CABD-4423-916C-1D1C997BBACE}" destId="{6B77EC43-E364-4C07-8798-689A266F0559}" srcOrd="1" destOrd="0" presId="urn:microsoft.com/office/officeart/2008/layout/LinedList"/>
    <dgm:cxn modelId="{A6ED6C24-8A9D-47E6-9C9D-495D4FAB281C}" type="presParOf" srcId="{F122978F-21F5-49E4-9E06-DD5348437397}" destId="{48ACA495-3A78-4E6B-BDC0-95BB68AA066B}" srcOrd="4" destOrd="0" presId="urn:microsoft.com/office/officeart/2008/layout/LinedList"/>
    <dgm:cxn modelId="{D488E55C-9DC9-4452-97B4-D5651E8E38AB}" type="presParOf" srcId="{F122978F-21F5-49E4-9E06-DD5348437397}" destId="{196B59BB-3028-40F3-A696-6D91456BF8F7}" srcOrd="5" destOrd="0" presId="urn:microsoft.com/office/officeart/2008/layout/LinedList"/>
    <dgm:cxn modelId="{DA144576-DBBD-4323-9D5E-70334CA0C2DA}" type="presParOf" srcId="{196B59BB-3028-40F3-A696-6D91456BF8F7}" destId="{7F0DAF40-BFEE-4610-9BAB-801DF73186F0}" srcOrd="0" destOrd="0" presId="urn:microsoft.com/office/officeart/2008/layout/LinedList"/>
    <dgm:cxn modelId="{CD6EEDE9-A02C-4852-A66A-489812EC37BC}" type="presParOf" srcId="{196B59BB-3028-40F3-A696-6D91456BF8F7}" destId="{2179722D-9011-4739-AA97-1BE98259F846}" srcOrd="1" destOrd="0" presId="urn:microsoft.com/office/officeart/2008/layout/LinedList"/>
    <dgm:cxn modelId="{74D4A1AA-B0A9-450D-8525-7E950F92DB32}" type="presParOf" srcId="{F122978F-21F5-49E4-9E06-DD5348437397}" destId="{A9B555D8-79B2-458A-AEAA-FB57ECBD3951}" srcOrd="6" destOrd="0" presId="urn:microsoft.com/office/officeart/2008/layout/LinedList"/>
    <dgm:cxn modelId="{EEBAC959-C0DD-4BE2-B879-A4B57A2087CC}" type="presParOf" srcId="{F122978F-21F5-49E4-9E06-DD5348437397}" destId="{CAE8DBA0-9F34-4254-A0D3-1C5B9D716630}" srcOrd="7" destOrd="0" presId="urn:microsoft.com/office/officeart/2008/layout/LinedList"/>
    <dgm:cxn modelId="{0268DBF7-0093-4427-810F-7A3FD2183297}" type="presParOf" srcId="{CAE8DBA0-9F34-4254-A0D3-1C5B9D716630}" destId="{01EC633F-A602-4822-A411-F7BE5133C31D}" srcOrd="0" destOrd="0" presId="urn:microsoft.com/office/officeart/2008/layout/LinedList"/>
    <dgm:cxn modelId="{997035A9-57E3-4A4C-A8D5-359716EB1A03}" type="presParOf" srcId="{CAE8DBA0-9F34-4254-A0D3-1C5B9D716630}" destId="{F55391FE-D896-4FD0-9154-D0717A9F50AC}" srcOrd="1" destOrd="0" presId="urn:microsoft.com/office/officeart/2008/layout/LinedList"/>
    <dgm:cxn modelId="{A1CE2499-08C9-41D2-9D7D-4B099D81E0CD}" type="presParOf" srcId="{F122978F-21F5-49E4-9E06-DD5348437397}" destId="{D8327276-28B0-4329-80A8-1C4EBA746369}" srcOrd="8" destOrd="0" presId="urn:microsoft.com/office/officeart/2008/layout/LinedList"/>
    <dgm:cxn modelId="{2115E00B-4BBF-45ED-8C83-8607A1504A7C}" type="presParOf" srcId="{F122978F-21F5-49E4-9E06-DD5348437397}" destId="{0E4882CF-9639-4611-84AE-CC9B35452381}" srcOrd="9" destOrd="0" presId="urn:microsoft.com/office/officeart/2008/layout/LinedList"/>
    <dgm:cxn modelId="{F0C2A7F4-6400-4ACE-BC2A-C02E9B53ECF4}" type="presParOf" srcId="{0E4882CF-9639-4611-84AE-CC9B35452381}" destId="{C83E3368-0FFD-4CD9-A540-5A8F54DFC3D2}" srcOrd="0" destOrd="0" presId="urn:microsoft.com/office/officeart/2008/layout/LinedList"/>
    <dgm:cxn modelId="{6E5BF4FC-3553-4858-AD36-1ACB8CAB4E94}" type="presParOf" srcId="{0E4882CF-9639-4611-84AE-CC9B35452381}" destId="{CFC8AD37-7942-4D5B-A4E5-CD420605709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7DFEBD-61A7-4E3F-86E8-1F739337089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1BCE468-F3A7-4836-B8A6-7B39D21BF160}">
      <dgm:prSet phldrT="[Text]" custT="1"/>
      <dgm:spPr>
        <a:solidFill>
          <a:schemeClr val="tx2"/>
        </a:solidFill>
      </dgm:spPr>
      <dgm:t>
        <a:bodyPr/>
        <a:lstStyle/>
        <a:p>
          <a:r>
            <a:rPr lang="en-US" sz="3200" dirty="0">
              <a:latin typeface="Arial" panose="020B0604020202020204" pitchFamily="34" charset="0"/>
              <a:cs typeface="Arial" panose="020B0604020202020204" pitchFamily="34" charset="0"/>
            </a:rPr>
            <a:t>175 Specified Entities operating in various sectors of the economy</a:t>
          </a:r>
        </a:p>
      </dgm:t>
    </dgm:pt>
    <dgm:pt modelId="{7C81A374-9A57-4D06-936A-445AAFBB52C7}" type="parTrans" cxnId="{D547B4C4-99C6-420C-9CDE-4E6452E4A11B}">
      <dgm:prSet/>
      <dgm:spPr/>
      <dgm:t>
        <a:bodyPr/>
        <a:lstStyle/>
        <a:p>
          <a:endParaRPr lang="en-US"/>
        </a:p>
      </dgm:t>
    </dgm:pt>
    <dgm:pt modelId="{E749C6E2-73EE-4CF5-A89C-F141E5752DAE}" type="sibTrans" cxnId="{D547B4C4-99C6-420C-9CDE-4E6452E4A11B}">
      <dgm:prSet/>
      <dgm:spPr/>
      <dgm:t>
        <a:bodyPr/>
        <a:lstStyle/>
        <a:p>
          <a:endParaRPr lang="en-US"/>
        </a:p>
      </dgm:t>
    </dgm:pt>
    <dgm:pt modelId="{9EE5FF87-2411-4F22-8FC0-FDF3FBD3A28C}">
      <dgm:prSet phldrT="[Text]" custT="1"/>
      <dgm:spPr>
        <a:solidFill>
          <a:schemeClr val="bg2">
            <a:lumMod val="25000"/>
          </a:schemeClr>
        </a:solidFill>
      </dgm:spPr>
      <dgm:t>
        <a:bodyPr/>
        <a:lstStyle/>
        <a:p>
          <a:r>
            <a:rPr lang="en-US" sz="2800" dirty="0">
              <a:latin typeface="Arial" panose="020B0604020202020204" pitchFamily="34" charset="0"/>
              <a:cs typeface="Arial" panose="020B0604020202020204" pitchFamily="34" charset="0"/>
            </a:rPr>
            <a:t>53 State Owned Enterprises</a:t>
          </a:r>
        </a:p>
      </dgm:t>
    </dgm:pt>
    <dgm:pt modelId="{162AA58D-2E88-4326-92F8-6CAEE63A0C6A}" type="parTrans" cxnId="{F7AAA162-6CB0-477B-BCD3-FFCE90007440}">
      <dgm:prSet/>
      <dgm:spPr/>
      <dgm:t>
        <a:bodyPr/>
        <a:lstStyle/>
        <a:p>
          <a:endParaRPr lang="en-US"/>
        </a:p>
      </dgm:t>
    </dgm:pt>
    <dgm:pt modelId="{EC7068FF-7CA3-4AD7-AE76-0465B444542E}" type="sibTrans" cxnId="{F7AAA162-6CB0-477B-BCD3-FFCE90007440}">
      <dgm:prSet/>
      <dgm:spPr/>
      <dgm:t>
        <a:bodyPr/>
        <a:lstStyle/>
        <a:p>
          <a:endParaRPr lang="en-US"/>
        </a:p>
      </dgm:t>
    </dgm:pt>
    <dgm:pt modelId="{FC8A4FDC-B5C2-41DB-BBD2-1B2C981E3AD7}">
      <dgm:prSet phldrT="[Text]" custT="1"/>
      <dgm:spPr>
        <a:solidFill>
          <a:schemeClr val="accent6">
            <a:lumMod val="50000"/>
          </a:schemeClr>
        </a:solidFill>
      </dgm:spPr>
      <dgm:t>
        <a:bodyPr/>
        <a:lstStyle/>
        <a:p>
          <a:r>
            <a:rPr lang="en-US" sz="2800" dirty="0">
              <a:latin typeface="Arial" panose="020B0604020202020204" pitchFamily="34" charset="0"/>
              <a:cs typeface="Arial" panose="020B0604020202020204" pitchFamily="34" charset="0"/>
            </a:rPr>
            <a:t>47 Joint Venture Companies</a:t>
          </a:r>
        </a:p>
      </dgm:t>
    </dgm:pt>
    <dgm:pt modelId="{59E92928-2430-4EF0-B80A-0A0D663E70DA}" type="parTrans" cxnId="{705D208D-55F8-44E3-A30A-243007CE9D03}">
      <dgm:prSet/>
      <dgm:spPr/>
      <dgm:t>
        <a:bodyPr/>
        <a:lstStyle/>
        <a:p>
          <a:endParaRPr lang="en-US"/>
        </a:p>
      </dgm:t>
    </dgm:pt>
    <dgm:pt modelId="{3003CCDE-B158-4B38-85CB-F6EB38E88670}" type="sibTrans" cxnId="{705D208D-55F8-44E3-A30A-243007CE9D03}">
      <dgm:prSet/>
      <dgm:spPr/>
      <dgm:t>
        <a:bodyPr/>
        <a:lstStyle/>
        <a:p>
          <a:endParaRPr lang="en-US"/>
        </a:p>
      </dgm:t>
    </dgm:pt>
    <dgm:pt modelId="{6CE41625-3872-43A6-B150-B68819028C62}">
      <dgm:prSet custT="1"/>
      <dgm:spPr>
        <a:solidFill>
          <a:schemeClr val="tx2">
            <a:lumMod val="75000"/>
          </a:schemeClr>
        </a:solidFill>
      </dgm:spPr>
      <dgm:t>
        <a:bodyPr/>
        <a:lstStyle/>
        <a:p>
          <a:r>
            <a:rPr lang="en-US" sz="2800" dirty="0">
              <a:latin typeface="Arial" panose="020B0604020202020204" pitchFamily="34" charset="0"/>
              <a:cs typeface="Arial" panose="020B0604020202020204" pitchFamily="34" charset="0"/>
            </a:rPr>
            <a:t>75 Other State Entities</a:t>
          </a:r>
        </a:p>
      </dgm:t>
    </dgm:pt>
    <dgm:pt modelId="{6CF3F7EB-9A0C-4BDE-A480-0198C770B75F}" type="parTrans" cxnId="{B9F09EC3-D35F-4F12-BFC3-5EA88D5CBD81}">
      <dgm:prSet/>
      <dgm:spPr/>
      <dgm:t>
        <a:bodyPr/>
        <a:lstStyle/>
        <a:p>
          <a:endParaRPr lang="en-US"/>
        </a:p>
      </dgm:t>
    </dgm:pt>
    <dgm:pt modelId="{2470AB6B-14F6-4987-BDB2-ABDA438471DA}" type="sibTrans" cxnId="{B9F09EC3-D35F-4F12-BFC3-5EA88D5CBD81}">
      <dgm:prSet/>
      <dgm:spPr/>
      <dgm:t>
        <a:bodyPr/>
        <a:lstStyle/>
        <a:p>
          <a:endParaRPr lang="en-US"/>
        </a:p>
      </dgm:t>
    </dgm:pt>
    <dgm:pt modelId="{F70A7CB7-D81B-4534-9A21-F3AE01A9C477}" type="pres">
      <dgm:prSet presAssocID="{197DFEBD-61A7-4E3F-86E8-1F739337089E}" presName="linear" presStyleCnt="0">
        <dgm:presLayoutVars>
          <dgm:dir/>
          <dgm:animLvl val="lvl"/>
          <dgm:resizeHandles val="exact"/>
        </dgm:presLayoutVars>
      </dgm:prSet>
      <dgm:spPr/>
    </dgm:pt>
    <dgm:pt modelId="{E7C04A21-9BD4-4B4F-9BF3-2C07E196D979}" type="pres">
      <dgm:prSet presAssocID="{01BCE468-F3A7-4836-B8A6-7B39D21BF160}" presName="parentLin" presStyleCnt="0"/>
      <dgm:spPr/>
    </dgm:pt>
    <dgm:pt modelId="{725B07E9-0634-4869-8063-10D7D8D7B6D8}" type="pres">
      <dgm:prSet presAssocID="{01BCE468-F3A7-4836-B8A6-7B39D21BF160}" presName="parentLeftMargin" presStyleLbl="node1" presStyleIdx="0" presStyleCnt="4"/>
      <dgm:spPr/>
    </dgm:pt>
    <dgm:pt modelId="{94F30FFE-AD8D-4974-A0A3-86F93666C729}" type="pres">
      <dgm:prSet presAssocID="{01BCE468-F3A7-4836-B8A6-7B39D21BF160}" presName="parentText" presStyleLbl="node1" presStyleIdx="0" presStyleCnt="4" custScaleX="141825" custScaleY="138255" custLinFactX="-7593" custLinFactNeighborX="-100000" custLinFactNeighborY="15304">
        <dgm:presLayoutVars>
          <dgm:chMax val="0"/>
          <dgm:bulletEnabled val="1"/>
        </dgm:presLayoutVars>
      </dgm:prSet>
      <dgm:spPr/>
    </dgm:pt>
    <dgm:pt modelId="{DFA616EC-D7DC-4807-91C5-94180E92C999}" type="pres">
      <dgm:prSet presAssocID="{01BCE468-F3A7-4836-B8A6-7B39D21BF160}" presName="negativeSpace" presStyleCnt="0"/>
      <dgm:spPr/>
    </dgm:pt>
    <dgm:pt modelId="{97F60468-3C29-4784-B6CA-6D10C789C92B}" type="pres">
      <dgm:prSet presAssocID="{01BCE468-F3A7-4836-B8A6-7B39D21BF160}" presName="childText" presStyleLbl="conFgAcc1" presStyleIdx="0" presStyleCnt="4">
        <dgm:presLayoutVars>
          <dgm:bulletEnabled val="1"/>
        </dgm:presLayoutVars>
      </dgm:prSet>
      <dgm:spPr/>
    </dgm:pt>
    <dgm:pt modelId="{AA951C80-A8EC-44FB-9F2B-EBDE40A44421}" type="pres">
      <dgm:prSet presAssocID="{E749C6E2-73EE-4CF5-A89C-F141E5752DAE}" presName="spaceBetweenRectangles" presStyleCnt="0"/>
      <dgm:spPr/>
    </dgm:pt>
    <dgm:pt modelId="{0FEAA93A-96FF-47C4-B5B3-71993E9209F2}" type="pres">
      <dgm:prSet presAssocID="{9EE5FF87-2411-4F22-8FC0-FDF3FBD3A28C}" presName="parentLin" presStyleCnt="0"/>
      <dgm:spPr/>
    </dgm:pt>
    <dgm:pt modelId="{CEC31316-4E77-4287-AF33-FA51F9899120}" type="pres">
      <dgm:prSet presAssocID="{9EE5FF87-2411-4F22-8FC0-FDF3FBD3A28C}" presName="parentLeftMargin" presStyleLbl="node1" presStyleIdx="0" presStyleCnt="4"/>
      <dgm:spPr/>
    </dgm:pt>
    <dgm:pt modelId="{23B3B948-05E2-4504-A785-BEC9179BD4B5}" type="pres">
      <dgm:prSet presAssocID="{9EE5FF87-2411-4F22-8FC0-FDF3FBD3A28C}" presName="parentText" presStyleLbl="node1" presStyleIdx="1" presStyleCnt="4" custLinFactX="8094" custLinFactNeighborX="100000" custLinFactNeighborY="7748">
        <dgm:presLayoutVars>
          <dgm:chMax val="0"/>
          <dgm:bulletEnabled val="1"/>
        </dgm:presLayoutVars>
      </dgm:prSet>
      <dgm:spPr/>
    </dgm:pt>
    <dgm:pt modelId="{645F860E-E513-478D-9606-DA46607F47B3}" type="pres">
      <dgm:prSet presAssocID="{9EE5FF87-2411-4F22-8FC0-FDF3FBD3A28C}" presName="negativeSpace" presStyleCnt="0"/>
      <dgm:spPr/>
    </dgm:pt>
    <dgm:pt modelId="{A6B3339F-970C-46AF-8BF6-2952178A8DE1}" type="pres">
      <dgm:prSet presAssocID="{9EE5FF87-2411-4F22-8FC0-FDF3FBD3A28C}" presName="childText" presStyleLbl="conFgAcc1" presStyleIdx="1" presStyleCnt="4">
        <dgm:presLayoutVars>
          <dgm:bulletEnabled val="1"/>
        </dgm:presLayoutVars>
      </dgm:prSet>
      <dgm:spPr/>
    </dgm:pt>
    <dgm:pt modelId="{578696CE-45FC-47EA-A2B6-AFAED2F54C0C}" type="pres">
      <dgm:prSet presAssocID="{EC7068FF-7CA3-4AD7-AE76-0465B444542E}" presName="spaceBetweenRectangles" presStyleCnt="0"/>
      <dgm:spPr/>
    </dgm:pt>
    <dgm:pt modelId="{5394DAD6-D914-4D1E-BE09-F69562BC2436}" type="pres">
      <dgm:prSet presAssocID="{FC8A4FDC-B5C2-41DB-BBD2-1B2C981E3AD7}" presName="parentLin" presStyleCnt="0"/>
      <dgm:spPr/>
    </dgm:pt>
    <dgm:pt modelId="{C3EA7873-DA8D-47A9-ACE4-6BBEA289284E}" type="pres">
      <dgm:prSet presAssocID="{FC8A4FDC-B5C2-41DB-BBD2-1B2C981E3AD7}" presName="parentLeftMargin" presStyleLbl="node1" presStyleIdx="1" presStyleCnt="4"/>
      <dgm:spPr/>
    </dgm:pt>
    <dgm:pt modelId="{E16B39BB-A218-4F74-B612-692459748B2C}" type="pres">
      <dgm:prSet presAssocID="{FC8A4FDC-B5C2-41DB-BBD2-1B2C981E3AD7}" presName="parentText" presStyleLbl="node1" presStyleIdx="2" presStyleCnt="4" custLinFactX="8584" custLinFactNeighborX="100000" custLinFactNeighborY="-7652">
        <dgm:presLayoutVars>
          <dgm:chMax val="0"/>
          <dgm:bulletEnabled val="1"/>
        </dgm:presLayoutVars>
      </dgm:prSet>
      <dgm:spPr/>
    </dgm:pt>
    <dgm:pt modelId="{3760948E-A76F-47EE-86F1-F1B4FDBAA08B}" type="pres">
      <dgm:prSet presAssocID="{FC8A4FDC-B5C2-41DB-BBD2-1B2C981E3AD7}" presName="negativeSpace" presStyleCnt="0"/>
      <dgm:spPr/>
    </dgm:pt>
    <dgm:pt modelId="{FB9549B5-4A01-4123-BA36-32B234799B10}" type="pres">
      <dgm:prSet presAssocID="{FC8A4FDC-B5C2-41DB-BBD2-1B2C981E3AD7}" presName="childText" presStyleLbl="conFgAcc1" presStyleIdx="2" presStyleCnt="4">
        <dgm:presLayoutVars>
          <dgm:bulletEnabled val="1"/>
        </dgm:presLayoutVars>
      </dgm:prSet>
      <dgm:spPr/>
    </dgm:pt>
    <dgm:pt modelId="{E04DAB81-D30E-4240-A553-DD8AAAD58930}" type="pres">
      <dgm:prSet presAssocID="{3003CCDE-B158-4B38-85CB-F6EB38E88670}" presName="spaceBetweenRectangles" presStyleCnt="0"/>
      <dgm:spPr/>
    </dgm:pt>
    <dgm:pt modelId="{B7C9636B-9F54-487C-98B0-B2635B6A6103}" type="pres">
      <dgm:prSet presAssocID="{6CE41625-3872-43A6-B150-B68819028C62}" presName="parentLin" presStyleCnt="0"/>
      <dgm:spPr/>
    </dgm:pt>
    <dgm:pt modelId="{0839329B-F79B-4DDB-B441-56A3BDB2F183}" type="pres">
      <dgm:prSet presAssocID="{6CE41625-3872-43A6-B150-B68819028C62}" presName="parentLeftMargin" presStyleLbl="node1" presStyleIdx="2" presStyleCnt="4"/>
      <dgm:spPr/>
    </dgm:pt>
    <dgm:pt modelId="{7863082E-FA43-4FAE-831A-706292C4DEBA}" type="pres">
      <dgm:prSet presAssocID="{6CE41625-3872-43A6-B150-B68819028C62}" presName="parentText" presStyleLbl="node1" presStyleIdx="3" presStyleCnt="4" custLinFactX="8584" custLinFactNeighborX="100000" custLinFactNeighborY="-18365">
        <dgm:presLayoutVars>
          <dgm:chMax val="0"/>
          <dgm:bulletEnabled val="1"/>
        </dgm:presLayoutVars>
      </dgm:prSet>
      <dgm:spPr/>
    </dgm:pt>
    <dgm:pt modelId="{CFB23F85-1C43-40FE-9973-1C78B20B256B}" type="pres">
      <dgm:prSet presAssocID="{6CE41625-3872-43A6-B150-B68819028C62}" presName="negativeSpace" presStyleCnt="0"/>
      <dgm:spPr/>
    </dgm:pt>
    <dgm:pt modelId="{26A50B28-3481-4B81-9980-186FA5E1263B}" type="pres">
      <dgm:prSet presAssocID="{6CE41625-3872-43A6-B150-B68819028C62}" presName="childText" presStyleLbl="conFgAcc1" presStyleIdx="3" presStyleCnt="4" custLinFactNeighborX="16406" custLinFactNeighborY="-78057">
        <dgm:presLayoutVars>
          <dgm:bulletEnabled val="1"/>
        </dgm:presLayoutVars>
      </dgm:prSet>
      <dgm:spPr/>
    </dgm:pt>
  </dgm:ptLst>
  <dgm:cxnLst>
    <dgm:cxn modelId="{9C729522-3572-40C5-A4B4-4509CA2FB907}" type="presOf" srcId="{01BCE468-F3A7-4836-B8A6-7B39D21BF160}" destId="{725B07E9-0634-4869-8063-10D7D8D7B6D8}" srcOrd="0" destOrd="0" presId="urn:microsoft.com/office/officeart/2005/8/layout/list1"/>
    <dgm:cxn modelId="{9E2FC42F-EF06-492E-8C59-CBB1D1AEF61A}" type="presOf" srcId="{FC8A4FDC-B5C2-41DB-BBD2-1B2C981E3AD7}" destId="{C3EA7873-DA8D-47A9-ACE4-6BBEA289284E}" srcOrd="0" destOrd="0" presId="urn:microsoft.com/office/officeart/2005/8/layout/list1"/>
    <dgm:cxn modelId="{9A08F13F-38A9-4ABD-BE30-70319B531C40}" type="presOf" srcId="{197DFEBD-61A7-4E3F-86E8-1F739337089E}" destId="{F70A7CB7-D81B-4534-9A21-F3AE01A9C477}" srcOrd="0" destOrd="0" presId="urn:microsoft.com/office/officeart/2005/8/layout/list1"/>
    <dgm:cxn modelId="{F7AAA162-6CB0-477B-BCD3-FFCE90007440}" srcId="{197DFEBD-61A7-4E3F-86E8-1F739337089E}" destId="{9EE5FF87-2411-4F22-8FC0-FDF3FBD3A28C}" srcOrd="1" destOrd="0" parTransId="{162AA58D-2E88-4326-92F8-6CAEE63A0C6A}" sibTransId="{EC7068FF-7CA3-4AD7-AE76-0465B444542E}"/>
    <dgm:cxn modelId="{0FF3E067-FD82-49E1-9A19-2F5FA31FDF28}" type="presOf" srcId="{9EE5FF87-2411-4F22-8FC0-FDF3FBD3A28C}" destId="{CEC31316-4E77-4287-AF33-FA51F9899120}" srcOrd="0" destOrd="0" presId="urn:microsoft.com/office/officeart/2005/8/layout/list1"/>
    <dgm:cxn modelId="{70D6FD57-FAA7-4892-88DF-14A1E03ECD68}" type="presOf" srcId="{6CE41625-3872-43A6-B150-B68819028C62}" destId="{7863082E-FA43-4FAE-831A-706292C4DEBA}" srcOrd="1" destOrd="0" presId="urn:microsoft.com/office/officeart/2005/8/layout/list1"/>
    <dgm:cxn modelId="{3FD3B480-3670-46FB-B3AE-88BEB48443AF}" type="presOf" srcId="{6CE41625-3872-43A6-B150-B68819028C62}" destId="{0839329B-F79B-4DDB-B441-56A3BDB2F183}" srcOrd="0" destOrd="0" presId="urn:microsoft.com/office/officeart/2005/8/layout/list1"/>
    <dgm:cxn modelId="{619BF18B-F6F0-47BD-BD24-8D04E2290C33}" type="presOf" srcId="{9EE5FF87-2411-4F22-8FC0-FDF3FBD3A28C}" destId="{23B3B948-05E2-4504-A785-BEC9179BD4B5}" srcOrd="1" destOrd="0" presId="urn:microsoft.com/office/officeart/2005/8/layout/list1"/>
    <dgm:cxn modelId="{705D208D-55F8-44E3-A30A-243007CE9D03}" srcId="{197DFEBD-61A7-4E3F-86E8-1F739337089E}" destId="{FC8A4FDC-B5C2-41DB-BBD2-1B2C981E3AD7}" srcOrd="2" destOrd="0" parTransId="{59E92928-2430-4EF0-B80A-0A0D663E70DA}" sibTransId="{3003CCDE-B158-4B38-85CB-F6EB38E88670}"/>
    <dgm:cxn modelId="{FE78D3A9-7436-4C19-B065-9A8164982D50}" type="presOf" srcId="{FC8A4FDC-B5C2-41DB-BBD2-1B2C981E3AD7}" destId="{E16B39BB-A218-4F74-B612-692459748B2C}" srcOrd="1" destOrd="0" presId="urn:microsoft.com/office/officeart/2005/8/layout/list1"/>
    <dgm:cxn modelId="{B9F09EC3-D35F-4F12-BFC3-5EA88D5CBD81}" srcId="{197DFEBD-61A7-4E3F-86E8-1F739337089E}" destId="{6CE41625-3872-43A6-B150-B68819028C62}" srcOrd="3" destOrd="0" parTransId="{6CF3F7EB-9A0C-4BDE-A480-0198C770B75F}" sibTransId="{2470AB6B-14F6-4987-BDB2-ABDA438471DA}"/>
    <dgm:cxn modelId="{D547B4C4-99C6-420C-9CDE-4E6452E4A11B}" srcId="{197DFEBD-61A7-4E3F-86E8-1F739337089E}" destId="{01BCE468-F3A7-4836-B8A6-7B39D21BF160}" srcOrd="0" destOrd="0" parTransId="{7C81A374-9A57-4D06-936A-445AAFBB52C7}" sibTransId="{E749C6E2-73EE-4CF5-A89C-F141E5752DAE}"/>
    <dgm:cxn modelId="{D3C7E3C5-072A-456E-9C2D-D0F2EDCD4028}" type="presOf" srcId="{01BCE468-F3A7-4836-B8A6-7B39D21BF160}" destId="{94F30FFE-AD8D-4974-A0A3-86F93666C729}" srcOrd="1" destOrd="0" presId="urn:microsoft.com/office/officeart/2005/8/layout/list1"/>
    <dgm:cxn modelId="{E13153F7-CD27-48AB-94A9-2EFEA668C690}" type="presParOf" srcId="{F70A7CB7-D81B-4534-9A21-F3AE01A9C477}" destId="{E7C04A21-9BD4-4B4F-9BF3-2C07E196D979}" srcOrd="0" destOrd="0" presId="urn:microsoft.com/office/officeart/2005/8/layout/list1"/>
    <dgm:cxn modelId="{C71AD198-E110-4FC7-914C-979B92990C71}" type="presParOf" srcId="{E7C04A21-9BD4-4B4F-9BF3-2C07E196D979}" destId="{725B07E9-0634-4869-8063-10D7D8D7B6D8}" srcOrd="0" destOrd="0" presId="urn:microsoft.com/office/officeart/2005/8/layout/list1"/>
    <dgm:cxn modelId="{9AA16839-99BC-4684-A74A-6DC09B032ED7}" type="presParOf" srcId="{E7C04A21-9BD4-4B4F-9BF3-2C07E196D979}" destId="{94F30FFE-AD8D-4974-A0A3-86F93666C729}" srcOrd="1" destOrd="0" presId="urn:microsoft.com/office/officeart/2005/8/layout/list1"/>
    <dgm:cxn modelId="{B81D149F-0C1A-4A20-8CD3-B0B2FF0029DF}" type="presParOf" srcId="{F70A7CB7-D81B-4534-9A21-F3AE01A9C477}" destId="{DFA616EC-D7DC-4807-91C5-94180E92C999}" srcOrd="1" destOrd="0" presId="urn:microsoft.com/office/officeart/2005/8/layout/list1"/>
    <dgm:cxn modelId="{CB846256-BF04-4D33-85BC-1523C6E60771}" type="presParOf" srcId="{F70A7CB7-D81B-4534-9A21-F3AE01A9C477}" destId="{97F60468-3C29-4784-B6CA-6D10C789C92B}" srcOrd="2" destOrd="0" presId="urn:microsoft.com/office/officeart/2005/8/layout/list1"/>
    <dgm:cxn modelId="{BA3CB104-0DD8-4ED4-B4B7-F195B1A2FDCC}" type="presParOf" srcId="{F70A7CB7-D81B-4534-9A21-F3AE01A9C477}" destId="{AA951C80-A8EC-44FB-9F2B-EBDE40A44421}" srcOrd="3" destOrd="0" presId="urn:microsoft.com/office/officeart/2005/8/layout/list1"/>
    <dgm:cxn modelId="{BE3AE2BE-08FD-4484-A241-F17B29795160}" type="presParOf" srcId="{F70A7CB7-D81B-4534-9A21-F3AE01A9C477}" destId="{0FEAA93A-96FF-47C4-B5B3-71993E9209F2}" srcOrd="4" destOrd="0" presId="urn:microsoft.com/office/officeart/2005/8/layout/list1"/>
    <dgm:cxn modelId="{E6AE7C66-152D-41B0-B389-267EA6F47E7A}" type="presParOf" srcId="{0FEAA93A-96FF-47C4-B5B3-71993E9209F2}" destId="{CEC31316-4E77-4287-AF33-FA51F9899120}" srcOrd="0" destOrd="0" presId="urn:microsoft.com/office/officeart/2005/8/layout/list1"/>
    <dgm:cxn modelId="{651D129A-029A-45E1-B2FB-340A28A2A83C}" type="presParOf" srcId="{0FEAA93A-96FF-47C4-B5B3-71993E9209F2}" destId="{23B3B948-05E2-4504-A785-BEC9179BD4B5}" srcOrd="1" destOrd="0" presId="urn:microsoft.com/office/officeart/2005/8/layout/list1"/>
    <dgm:cxn modelId="{9F4C658E-CAFA-4501-8364-B496F73EE761}" type="presParOf" srcId="{F70A7CB7-D81B-4534-9A21-F3AE01A9C477}" destId="{645F860E-E513-478D-9606-DA46607F47B3}" srcOrd="5" destOrd="0" presId="urn:microsoft.com/office/officeart/2005/8/layout/list1"/>
    <dgm:cxn modelId="{F7DE7CCA-AFA6-4EF9-ABAD-8FB62629C1A7}" type="presParOf" srcId="{F70A7CB7-D81B-4534-9A21-F3AE01A9C477}" destId="{A6B3339F-970C-46AF-8BF6-2952178A8DE1}" srcOrd="6" destOrd="0" presId="urn:microsoft.com/office/officeart/2005/8/layout/list1"/>
    <dgm:cxn modelId="{F5DABF3D-91CB-4FB6-A65C-69434CE18752}" type="presParOf" srcId="{F70A7CB7-D81B-4534-9A21-F3AE01A9C477}" destId="{578696CE-45FC-47EA-A2B6-AFAED2F54C0C}" srcOrd="7" destOrd="0" presId="urn:microsoft.com/office/officeart/2005/8/layout/list1"/>
    <dgm:cxn modelId="{F6A3D767-324D-4A9D-897A-7826BC00B863}" type="presParOf" srcId="{F70A7CB7-D81B-4534-9A21-F3AE01A9C477}" destId="{5394DAD6-D914-4D1E-BE09-F69562BC2436}" srcOrd="8" destOrd="0" presId="urn:microsoft.com/office/officeart/2005/8/layout/list1"/>
    <dgm:cxn modelId="{7E73C4D9-1E46-4882-8919-55A3140D62DD}" type="presParOf" srcId="{5394DAD6-D914-4D1E-BE09-F69562BC2436}" destId="{C3EA7873-DA8D-47A9-ACE4-6BBEA289284E}" srcOrd="0" destOrd="0" presId="urn:microsoft.com/office/officeart/2005/8/layout/list1"/>
    <dgm:cxn modelId="{317F7A83-64E5-4CCC-B7CD-3E9B8F388E32}" type="presParOf" srcId="{5394DAD6-D914-4D1E-BE09-F69562BC2436}" destId="{E16B39BB-A218-4F74-B612-692459748B2C}" srcOrd="1" destOrd="0" presId="urn:microsoft.com/office/officeart/2005/8/layout/list1"/>
    <dgm:cxn modelId="{F79D59C1-27AA-4D3C-80C9-22D517208315}" type="presParOf" srcId="{F70A7CB7-D81B-4534-9A21-F3AE01A9C477}" destId="{3760948E-A76F-47EE-86F1-F1B4FDBAA08B}" srcOrd="9" destOrd="0" presId="urn:microsoft.com/office/officeart/2005/8/layout/list1"/>
    <dgm:cxn modelId="{F6A1F94A-FB9D-4246-AE4E-B51061A1A5EC}" type="presParOf" srcId="{F70A7CB7-D81B-4534-9A21-F3AE01A9C477}" destId="{FB9549B5-4A01-4123-BA36-32B234799B10}" srcOrd="10" destOrd="0" presId="urn:microsoft.com/office/officeart/2005/8/layout/list1"/>
    <dgm:cxn modelId="{B5F9BE60-44A0-43D2-BE08-1BA3115F6AE8}" type="presParOf" srcId="{F70A7CB7-D81B-4534-9A21-F3AE01A9C477}" destId="{E04DAB81-D30E-4240-A553-DD8AAAD58930}" srcOrd="11" destOrd="0" presId="urn:microsoft.com/office/officeart/2005/8/layout/list1"/>
    <dgm:cxn modelId="{2D7651B6-F750-4034-94BC-0D9FF8435F50}" type="presParOf" srcId="{F70A7CB7-D81B-4534-9A21-F3AE01A9C477}" destId="{B7C9636B-9F54-487C-98B0-B2635B6A6103}" srcOrd="12" destOrd="0" presId="urn:microsoft.com/office/officeart/2005/8/layout/list1"/>
    <dgm:cxn modelId="{91EA9E11-A4D5-40D7-8879-DC93B094DAFA}" type="presParOf" srcId="{B7C9636B-9F54-487C-98B0-B2635B6A6103}" destId="{0839329B-F79B-4DDB-B441-56A3BDB2F183}" srcOrd="0" destOrd="0" presId="urn:microsoft.com/office/officeart/2005/8/layout/list1"/>
    <dgm:cxn modelId="{F3CC0ED6-2CDA-4E85-9FF9-147141C20B1C}" type="presParOf" srcId="{B7C9636B-9F54-487C-98B0-B2635B6A6103}" destId="{7863082E-FA43-4FAE-831A-706292C4DEBA}" srcOrd="1" destOrd="0" presId="urn:microsoft.com/office/officeart/2005/8/layout/list1"/>
    <dgm:cxn modelId="{C983C9D9-0B9A-4BC2-9103-D44D106B2696}" type="presParOf" srcId="{F70A7CB7-D81B-4534-9A21-F3AE01A9C477}" destId="{CFB23F85-1C43-40FE-9973-1C78B20B256B}" srcOrd="13" destOrd="0" presId="urn:microsoft.com/office/officeart/2005/8/layout/list1"/>
    <dgm:cxn modelId="{1590E7A3-53E3-4B9B-986F-E100C2411F5F}" type="presParOf" srcId="{F70A7CB7-D81B-4534-9A21-F3AE01A9C477}" destId="{26A50B28-3481-4B81-9980-186FA5E1263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71BD5E-4F7F-40D9-82DA-22A0A08CA948}"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702AFF8D-657B-4B42-B9A4-7EE941CD2A93}">
      <dgm:prSet custT="1"/>
      <dgm:spPr/>
      <dgm:t>
        <a:bodyPr/>
        <a:lstStyle/>
        <a:p>
          <a:pPr>
            <a:defRPr cap="all"/>
          </a:pPr>
          <a:r>
            <a:rPr lang="en-GB" sz="2000" b="1" dirty="0">
              <a:latin typeface="Arial" panose="020B0604020202020204" pitchFamily="34" charset="0"/>
              <a:cs typeface="Arial" panose="020B0604020202020204" pitchFamily="34" charset="0"/>
            </a:rPr>
            <a:t>RESTRUCTURING OF PUBLIC ENTERPRISES PORTFOLIO</a:t>
          </a:r>
          <a:endParaRPr lang="en-US" sz="2000" b="1" dirty="0">
            <a:latin typeface="Arial" panose="020B0604020202020204" pitchFamily="34" charset="0"/>
            <a:cs typeface="Arial" panose="020B0604020202020204" pitchFamily="34" charset="0"/>
          </a:endParaRPr>
        </a:p>
      </dgm:t>
    </dgm:pt>
    <dgm:pt modelId="{324E58B7-44E1-4DAA-A047-06CC13E65FDF}" type="parTrans" cxnId="{219DD1BD-6D12-4B9D-B2FD-4EF077449C9A}">
      <dgm:prSet/>
      <dgm:spPr/>
      <dgm:t>
        <a:bodyPr/>
        <a:lstStyle/>
        <a:p>
          <a:endParaRPr lang="en-US" sz="2000">
            <a:latin typeface="Arial" panose="020B0604020202020204" pitchFamily="34" charset="0"/>
            <a:cs typeface="Arial" panose="020B0604020202020204" pitchFamily="34" charset="0"/>
          </a:endParaRPr>
        </a:p>
      </dgm:t>
    </dgm:pt>
    <dgm:pt modelId="{83386247-0317-4100-8EF1-AC68CA9D7BF7}" type="sibTrans" cxnId="{219DD1BD-6D12-4B9D-B2FD-4EF077449C9A}">
      <dgm:prSet/>
      <dgm:spPr/>
      <dgm:t>
        <a:bodyPr/>
        <a:lstStyle/>
        <a:p>
          <a:endParaRPr lang="en-US" sz="2000">
            <a:latin typeface="Arial" panose="020B0604020202020204" pitchFamily="34" charset="0"/>
            <a:cs typeface="Arial" panose="020B0604020202020204" pitchFamily="34" charset="0"/>
          </a:endParaRPr>
        </a:p>
      </dgm:t>
    </dgm:pt>
    <dgm:pt modelId="{2F57EFFC-FF95-4754-98F8-44B2BA907340}">
      <dgm:prSet custT="1"/>
      <dgm:spPr/>
      <dgm:t>
        <a:bodyPr/>
        <a:lstStyle/>
        <a:p>
          <a:pPr>
            <a:defRPr cap="all"/>
          </a:pPr>
          <a:r>
            <a:rPr lang="en-GB" sz="2000" b="1" dirty="0">
              <a:solidFill>
                <a:schemeClr val="tx1"/>
              </a:solidFill>
              <a:latin typeface="Arial" panose="020B0604020202020204" pitchFamily="34" charset="0"/>
              <a:cs typeface="Arial" panose="020B0604020202020204" pitchFamily="34" charset="0"/>
            </a:rPr>
            <a:t>IMPROVED COMPLIANCE REPORTING, Transparency and Accountability.</a:t>
          </a:r>
          <a:endParaRPr lang="en-US" sz="2000" b="1" dirty="0">
            <a:solidFill>
              <a:schemeClr val="tx1"/>
            </a:solidFill>
            <a:latin typeface="Arial" panose="020B0604020202020204" pitchFamily="34" charset="0"/>
            <a:cs typeface="Arial" panose="020B0604020202020204" pitchFamily="34" charset="0"/>
          </a:endParaRPr>
        </a:p>
      </dgm:t>
    </dgm:pt>
    <dgm:pt modelId="{8BCDF571-158F-4659-A146-A59BDCCE382F}" type="parTrans" cxnId="{7C62545F-0117-48DF-A6D6-23F821D5BAE9}">
      <dgm:prSet/>
      <dgm:spPr/>
      <dgm:t>
        <a:bodyPr/>
        <a:lstStyle/>
        <a:p>
          <a:endParaRPr lang="en-US" sz="2000">
            <a:latin typeface="Arial" panose="020B0604020202020204" pitchFamily="34" charset="0"/>
            <a:cs typeface="Arial" panose="020B0604020202020204" pitchFamily="34" charset="0"/>
          </a:endParaRPr>
        </a:p>
      </dgm:t>
    </dgm:pt>
    <dgm:pt modelId="{4A7136BB-7E23-46B1-8808-64D11CBF644C}" type="sibTrans" cxnId="{7C62545F-0117-48DF-A6D6-23F821D5BAE9}">
      <dgm:prSet/>
      <dgm:spPr/>
      <dgm:t>
        <a:bodyPr/>
        <a:lstStyle/>
        <a:p>
          <a:endParaRPr lang="en-US" sz="2000">
            <a:latin typeface="Arial" panose="020B0604020202020204" pitchFamily="34" charset="0"/>
            <a:cs typeface="Arial" panose="020B0604020202020204" pitchFamily="34" charset="0"/>
          </a:endParaRPr>
        </a:p>
      </dgm:t>
    </dgm:pt>
    <dgm:pt modelId="{101CF392-2561-475D-9F4E-90A3551DBF02}">
      <dgm:prSet custT="1"/>
      <dgm:spPr/>
      <dgm:t>
        <a:bodyPr/>
        <a:lstStyle/>
        <a:p>
          <a:pPr>
            <a:defRPr cap="all"/>
          </a:pPr>
          <a:r>
            <a:rPr lang="en-GB" sz="2000" b="1" dirty="0">
              <a:solidFill>
                <a:schemeClr val="accent5">
                  <a:lumMod val="75000"/>
                </a:schemeClr>
              </a:solidFill>
              <a:latin typeface="Arial" panose="020B0604020202020204" pitchFamily="34" charset="0"/>
              <a:cs typeface="Arial" panose="020B0604020202020204" pitchFamily="34" charset="0"/>
            </a:rPr>
            <a:t>INTERACTION AND CAPACITY BUILDING INITIATIVES</a:t>
          </a:r>
          <a:endParaRPr lang="en-US" sz="2000" b="1" dirty="0">
            <a:solidFill>
              <a:schemeClr val="accent5">
                <a:lumMod val="75000"/>
              </a:schemeClr>
            </a:solidFill>
            <a:latin typeface="Arial" panose="020B0604020202020204" pitchFamily="34" charset="0"/>
            <a:cs typeface="Arial" panose="020B0604020202020204" pitchFamily="34" charset="0"/>
          </a:endParaRPr>
        </a:p>
      </dgm:t>
    </dgm:pt>
    <dgm:pt modelId="{40FF9E5E-613B-4BF1-BB6F-5020CDE34250}" type="parTrans" cxnId="{1AB4C811-8017-448D-8DC2-E0B27FD889B2}">
      <dgm:prSet/>
      <dgm:spPr/>
      <dgm:t>
        <a:bodyPr/>
        <a:lstStyle/>
        <a:p>
          <a:endParaRPr lang="en-US" sz="2000">
            <a:latin typeface="Arial" panose="020B0604020202020204" pitchFamily="34" charset="0"/>
            <a:cs typeface="Arial" panose="020B0604020202020204" pitchFamily="34" charset="0"/>
          </a:endParaRPr>
        </a:p>
      </dgm:t>
    </dgm:pt>
    <dgm:pt modelId="{3AB73C2D-8537-4603-998F-F87C64BC3936}" type="sibTrans" cxnId="{1AB4C811-8017-448D-8DC2-E0B27FD889B2}">
      <dgm:prSet/>
      <dgm:spPr/>
      <dgm:t>
        <a:bodyPr/>
        <a:lstStyle/>
        <a:p>
          <a:endParaRPr lang="en-US" sz="2000">
            <a:latin typeface="Arial" panose="020B0604020202020204" pitchFamily="34" charset="0"/>
            <a:cs typeface="Arial" panose="020B0604020202020204" pitchFamily="34" charset="0"/>
          </a:endParaRPr>
        </a:p>
      </dgm:t>
    </dgm:pt>
    <dgm:pt modelId="{53E4D196-4AF0-41BD-A540-7DC45BB21834}" type="pres">
      <dgm:prSet presAssocID="{AB71BD5E-4F7F-40D9-82DA-22A0A08CA948}" presName="root" presStyleCnt="0">
        <dgm:presLayoutVars>
          <dgm:dir/>
          <dgm:resizeHandles val="exact"/>
        </dgm:presLayoutVars>
      </dgm:prSet>
      <dgm:spPr/>
    </dgm:pt>
    <dgm:pt modelId="{11915A7D-97B0-4C0D-8A2A-FDB18A258227}" type="pres">
      <dgm:prSet presAssocID="{702AFF8D-657B-4B42-B9A4-7EE941CD2A93}" presName="compNode" presStyleCnt="0"/>
      <dgm:spPr/>
    </dgm:pt>
    <dgm:pt modelId="{18E5D145-6C17-4280-A2DE-0A6744152E0B}" type="pres">
      <dgm:prSet presAssocID="{702AFF8D-657B-4B42-B9A4-7EE941CD2A93}" presName="iconBgRect" presStyleLbl="bgShp" presStyleIdx="0" presStyleCnt="3" custScaleX="110183" custScaleY="108670"/>
      <dgm:spPr>
        <a:blipFill rotWithShape="0">
          <a:blip xmlns:r="http://schemas.openxmlformats.org/officeDocument/2006/relationships" r:embed="rId1"/>
          <a:srcRect/>
          <a:stretch>
            <a:fillRect l="-50000" r="-50000"/>
          </a:stretch>
        </a:blipFill>
      </dgm:spPr>
    </dgm:pt>
    <dgm:pt modelId="{97818CA4-1426-451A-AE24-4E46607448D2}" type="pres">
      <dgm:prSet presAssocID="{702AFF8D-657B-4B42-B9A4-7EE941CD2A93}"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ierarchy"/>
        </a:ext>
      </dgm:extLst>
    </dgm:pt>
    <dgm:pt modelId="{7677405D-60F6-4029-90AB-C79F90DC2090}" type="pres">
      <dgm:prSet presAssocID="{702AFF8D-657B-4B42-B9A4-7EE941CD2A93}" presName="spaceRect" presStyleCnt="0"/>
      <dgm:spPr/>
    </dgm:pt>
    <dgm:pt modelId="{D225222C-150D-45F5-9090-F7DE996199C9}" type="pres">
      <dgm:prSet presAssocID="{702AFF8D-657B-4B42-B9A4-7EE941CD2A93}" presName="textRect" presStyleLbl="revTx" presStyleIdx="0" presStyleCnt="3">
        <dgm:presLayoutVars>
          <dgm:chMax val="1"/>
          <dgm:chPref val="1"/>
        </dgm:presLayoutVars>
      </dgm:prSet>
      <dgm:spPr/>
    </dgm:pt>
    <dgm:pt modelId="{3C736CA5-39BB-438D-B911-0FB561AD9A98}" type="pres">
      <dgm:prSet presAssocID="{83386247-0317-4100-8EF1-AC68CA9D7BF7}" presName="sibTrans" presStyleCnt="0"/>
      <dgm:spPr/>
    </dgm:pt>
    <dgm:pt modelId="{8B5B4EE5-4D65-4F0B-95C8-18BA39C31AB8}" type="pres">
      <dgm:prSet presAssocID="{2F57EFFC-FF95-4754-98F8-44B2BA907340}" presName="compNode" presStyleCnt="0"/>
      <dgm:spPr/>
    </dgm:pt>
    <dgm:pt modelId="{D484ED32-7503-4321-80BE-18144F392520}" type="pres">
      <dgm:prSet presAssocID="{2F57EFFC-FF95-4754-98F8-44B2BA907340}" presName="iconBgRect" presStyleLbl="bgShp" presStyleIdx="1" presStyleCnt="3"/>
      <dgm:spPr/>
    </dgm:pt>
    <dgm:pt modelId="{EA54B2FE-6915-4929-B08E-A6D07F53565E}" type="pres">
      <dgm:prSet presAssocID="{2F57EFFC-FF95-4754-98F8-44B2BA907340}" presName="iconRect" presStyleLbl="node1" presStyleIdx="1" presStyleCnt="3" custScaleX="201963" custScaleY="186642"/>
      <dgm:spPr>
        <a:blipFill rotWithShape="1">
          <a:blip xmlns:r="http://schemas.openxmlformats.org/officeDocument/2006/relationships" r:embed="rId4"/>
          <a:srcRect/>
          <a:stretch>
            <a:fillRect l="-25000" r="-25000"/>
          </a:stretch>
        </a:blipFill>
        <a:ln>
          <a:noFill/>
        </a:ln>
      </dgm:spPr>
    </dgm:pt>
    <dgm:pt modelId="{A337EE8C-B93B-4BD4-BDB0-A5748BA9F2FA}" type="pres">
      <dgm:prSet presAssocID="{2F57EFFC-FF95-4754-98F8-44B2BA907340}" presName="spaceRect" presStyleCnt="0"/>
      <dgm:spPr/>
    </dgm:pt>
    <dgm:pt modelId="{9B48797A-6203-47AB-BD66-352D57B6F9FD}" type="pres">
      <dgm:prSet presAssocID="{2F57EFFC-FF95-4754-98F8-44B2BA907340}" presName="textRect" presStyleLbl="revTx" presStyleIdx="1" presStyleCnt="3">
        <dgm:presLayoutVars>
          <dgm:chMax val="1"/>
          <dgm:chPref val="1"/>
        </dgm:presLayoutVars>
      </dgm:prSet>
      <dgm:spPr/>
    </dgm:pt>
    <dgm:pt modelId="{356DC96E-ADDB-42AA-8CF4-CA86B4591936}" type="pres">
      <dgm:prSet presAssocID="{4A7136BB-7E23-46B1-8808-64D11CBF644C}" presName="sibTrans" presStyleCnt="0"/>
      <dgm:spPr/>
    </dgm:pt>
    <dgm:pt modelId="{78538F46-38E2-4CF4-B635-267FB9D9AD4D}" type="pres">
      <dgm:prSet presAssocID="{101CF392-2561-475D-9F4E-90A3551DBF02}" presName="compNode" presStyleCnt="0"/>
      <dgm:spPr/>
    </dgm:pt>
    <dgm:pt modelId="{1A6F70F5-F932-4C23-B872-65E8C7BDFBBD}" type="pres">
      <dgm:prSet presAssocID="{101CF392-2561-475D-9F4E-90A3551DBF02}" presName="iconBgRect" presStyleLbl="bgShp" presStyleIdx="2" presStyleCnt="3"/>
      <dgm:spPr/>
    </dgm:pt>
    <dgm:pt modelId="{CF3C77DC-8A80-40A7-AB23-7540B3D2CBEB}" type="pres">
      <dgm:prSet presAssocID="{101CF392-2561-475D-9F4E-90A3551DBF02}" presName="iconRect" presStyleLbl="node1" presStyleIdx="2" presStyleCnt="3" custScaleX="202120" custScaleY="196168"/>
      <dgm:spPr>
        <a:blipFill rotWithShape="1">
          <a:blip xmlns:r="http://schemas.openxmlformats.org/officeDocument/2006/relationships" r:embed="rId5"/>
          <a:srcRect/>
          <a:stretch>
            <a:fillRect l="-29000" r="-29000"/>
          </a:stretch>
        </a:blipFill>
        <a:ln>
          <a:noFill/>
        </a:ln>
      </dgm:spPr>
    </dgm:pt>
    <dgm:pt modelId="{F57045F6-EC17-482E-B356-62747045DC76}" type="pres">
      <dgm:prSet presAssocID="{101CF392-2561-475D-9F4E-90A3551DBF02}" presName="spaceRect" presStyleCnt="0"/>
      <dgm:spPr/>
    </dgm:pt>
    <dgm:pt modelId="{E89B3D44-5A43-45BE-8EEB-393A04A4D911}" type="pres">
      <dgm:prSet presAssocID="{101CF392-2561-475D-9F4E-90A3551DBF02}" presName="textRect" presStyleLbl="revTx" presStyleIdx="2" presStyleCnt="3">
        <dgm:presLayoutVars>
          <dgm:chMax val="1"/>
          <dgm:chPref val="1"/>
        </dgm:presLayoutVars>
      </dgm:prSet>
      <dgm:spPr/>
    </dgm:pt>
  </dgm:ptLst>
  <dgm:cxnLst>
    <dgm:cxn modelId="{1AB4C811-8017-448D-8DC2-E0B27FD889B2}" srcId="{AB71BD5E-4F7F-40D9-82DA-22A0A08CA948}" destId="{101CF392-2561-475D-9F4E-90A3551DBF02}" srcOrd="2" destOrd="0" parTransId="{40FF9E5E-613B-4BF1-BB6F-5020CDE34250}" sibTransId="{3AB73C2D-8537-4603-998F-F87C64BC3936}"/>
    <dgm:cxn modelId="{E6B1BA2E-7FD0-4052-9B4C-A72ECE3D1197}" type="presOf" srcId="{702AFF8D-657B-4B42-B9A4-7EE941CD2A93}" destId="{D225222C-150D-45F5-9090-F7DE996199C9}" srcOrd="0" destOrd="0" presId="urn:microsoft.com/office/officeart/2018/5/layout/IconCircleLabelList"/>
    <dgm:cxn modelId="{7C62545F-0117-48DF-A6D6-23F821D5BAE9}" srcId="{AB71BD5E-4F7F-40D9-82DA-22A0A08CA948}" destId="{2F57EFFC-FF95-4754-98F8-44B2BA907340}" srcOrd="1" destOrd="0" parTransId="{8BCDF571-158F-4659-A146-A59BDCCE382F}" sibTransId="{4A7136BB-7E23-46B1-8808-64D11CBF644C}"/>
    <dgm:cxn modelId="{11020E9A-BE68-438B-B536-BF022F583A6C}" type="presOf" srcId="{101CF392-2561-475D-9F4E-90A3551DBF02}" destId="{E89B3D44-5A43-45BE-8EEB-393A04A4D911}" srcOrd="0" destOrd="0" presId="urn:microsoft.com/office/officeart/2018/5/layout/IconCircleLabelList"/>
    <dgm:cxn modelId="{219DD1BD-6D12-4B9D-B2FD-4EF077449C9A}" srcId="{AB71BD5E-4F7F-40D9-82DA-22A0A08CA948}" destId="{702AFF8D-657B-4B42-B9A4-7EE941CD2A93}" srcOrd="0" destOrd="0" parTransId="{324E58B7-44E1-4DAA-A047-06CC13E65FDF}" sibTransId="{83386247-0317-4100-8EF1-AC68CA9D7BF7}"/>
    <dgm:cxn modelId="{0C8A5FD7-47C7-4D1F-AF63-793DE3838888}" type="presOf" srcId="{AB71BD5E-4F7F-40D9-82DA-22A0A08CA948}" destId="{53E4D196-4AF0-41BD-A540-7DC45BB21834}" srcOrd="0" destOrd="0" presId="urn:microsoft.com/office/officeart/2018/5/layout/IconCircleLabelList"/>
    <dgm:cxn modelId="{E1367EDF-3289-4792-825C-4E96C8150E06}" type="presOf" srcId="{2F57EFFC-FF95-4754-98F8-44B2BA907340}" destId="{9B48797A-6203-47AB-BD66-352D57B6F9FD}" srcOrd="0" destOrd="0" presId="urn:microsoft.com/office/officeart/2018/5/layout/IconCircleLabelList"/>
    <dgm:cxn modelId="{6754386B-430E-44A5-88D3-193C9EAB374F}" type="presParOf" srcId="{53E4D196-4AF0-41BD-A540-7DC45BB21834}" destId="{11915A7D-97B0-4C0D-8A2A-FDB18A258227}" srcOrd="0" destOrd="0" presId="urn:microsoft.com/office/officeart/2018/5/layout/IconCircleLabelList"/>
    <dgm:cxn modelId="{47CEED6D-ED7F-46D2-89CA-45F32A6C8B7F}" type="presParOf" srcId="{11915A7D-97B0-4C0D-8A2A-FDB18A258227}" destId="{18E5D145-6C17-4280-A2DE-0A6744152E0B}" srcOrd="0" destOrd="0" presId="urn:microsoft.com/office/officeart/2018/5/layout/IconCircleLabelList"/>
    <dgm:cxn modelId="{0DF75555-95C8-4BAA-9523-D375684C0C57}" type="presParOf" srcId="{11915A7D-97B0-4C0D-8A2A-FDB18A258227}" destId="{97818CA4-1426-451A-AE24-4E46607448D2}" srcOrd="1" destOrd="0" presId="urn:microsoft.com/office/officeart/2018/5/layout/IconCircleLabelList"/>
    <dgm:cxn modelId="{CABCE38D-0614-445B-98C6-10DDF2794CFC}" type="presParOf" srcId="{11915A7D-97B0-4C0D-8A2A-FDB18A258227}" destId="{7677405D-60F6-4029-90AB-C79F90DC2090}" srcOrd="2" destOrd="0" presId="urn:microsoft.com/office/officeart/2018/5/layout/IconCircleLabelList"/>
    <dgm:cxn modelId="{0CF6EB80-522E-401E-AE3D-630EE4AA74BC}" type="presParOf" srcId="{11915A7D-97B0-4C0D-8A2A-FDB18A258227}" destId="{D225222C-150D-45F5-9090-F7DE996199C9}" srcOrd="3" destOrd="0" presId="urn:microsoft.com/office/officeart/2018/5/layout/IconCircleLabelList"/>
    <dgm:cxn modelId="{9D2B0A5F-2457-4AE8-A30D-B2ED83F16ABA}" type="presParOf" srcId="{53E4D196-4AF0-41BD-A540-7DC45BB21834}" destId="{3C736CA5-39BB-438D-B911-0FB561AD9A98}" srcOrd="1" destOrd="0" presId="urn:microsoft.com/office/officeart/2018/5/layout/IconCircleLabelList"/>
    <dgm:cxn modelId="{9EE92148-F9FE-48BD-B639-B3D739055934}" type="presParOf" srcId="{53E4D196-4AF0-41BD-A540-7DC45BB21834}" destId="{8B5B4EE5-4D65-4F0B-95C8-18BA39C31AB8}" srcOrd="2" destOrd="0" presId="urn:microsoft.com/office/officeart/2018/5/layout/IconCircleLabelList"/>
    <dgm:cxn modelId="{AF59F486-C54B-4133-9746-075B275689E8}" type="presParOf" srcId="{8B5B4EE5-4D65-4F0B-95C8-18BA39C31AB8}" destId="{D484ED32-7503-4321-80BE-18144F392520}" srcOrd="0" destOrd="0" presId="urn:microsoft.com/office/officeart/2018/5/layout/IconCircleLabelList"/>
    <dgm:cxn modelId="{34BFF055-31DA-4081-9230-94A1C372EB65}" type="presParOf" srcId="{8B5B4EE5-4D65-4F0B-95C8-18BA39C31AB8}" destId="{EA54B2FE-6915-4929-B08E-A6D07F53565E}" srcOrd="1" destOrd="0" presId="urn:microsoft.com/office/officeart/2018/5/layout/IconCircleLabelList"/>
    <dgm:cxn modelId="{98207687-5395-41D5-A1D3-93DECDB5DC08}" type="presParOf" srcId="{8B5B4EE5-4D65-4F0B-95C8-18BA39C31AB8}" destId="{A337EE8C-B93B-4BD4-BDB0-A5748BA9F2FA}" srcOrd="2" destOrd="0" presId="urn:microsoft.com/office/officeart/2018/5/layout/IconCircleLabelList"/>
    <dgm:cxn modelId="{8A057F83-96CA-459D-AB81-46A904062026}" type="presParOf" srcId="{8B5B4EE5-4D65-4F0B-95C8-18BA39C31AB8}" destId="{9B48797A-6203-47AB-BD66-352D57B6F9FD}" srcOrd="3" destOrd="0" presId="urn:microsoft.com/office/officeart/2018/5/layout/IconCircleLabelList"/>
    <dgm:cxn modelId="{0411BCA9-A28A-4AD1-B352-1F4AAD1AC167}" type="presParOf" srcId="{53E4D196-4AF0-41BD-A540-7DC45BB21834}" destId="{356DC96E-ADDB-42AA-8CF4-CA86B4591936}" srcOrd="3" destOrd="0" presId="urn:microsoft.com/office/officeart/2018/5/layout/IconCircleLabelList"/>
    <dgm:cxn modelId="{F4EB124D-81F6-4A42-8CD4-7EFF7A3D5DE0}" type="presParOf" srcId="{53E4D196-4AF0-41BD-A540-7DC45BB21834}" destId="{78538F46-38E2-4CF4-B635-267FB9D9AD4D}" srcOrd="4" destOrd="0" presId="urn:microsoft.com/office/officeart/2018/5/layout/IconCircleLabelList"/>
    <dgm:cxn modelId="{96E6423A-CD8D-466D-BCCA-1C6E39D7A3A9}" type="presParOf" srcId="{78538F46-38E2-4CF4-B635-267FB9D9AD4D}" destId="{1A6F70F5-F932-4C23-B872-65E8C7BDFBBD}" srcOrd="0" destOrd="0" presId="urn:microsoft.com/office/officeart/2018/5/layout/IconCircleLabelList"/>
    <dgm:cxn modelId="{86F7BF9D-419C-4136-91BB-61EC332D4E32}" type="presParOf" srcId="{78538F46-38E2-4CF4-B635-267FB9D9AD4D}" destId="{CF3C77DC-8A80-40A7-AB23-7540B3D2CBEB}" srcOrd="1" destOrd="0" presId="urn:microsoft.com/office/officeart/2018/5/layout/IconCircleLabelList"/>
    <dgm:cxn modelId="{D7720808-D241-4848-8B54-BBE62B51296B}" type="presParOf" srcId="{78538F46-38E2-4CF4-B635-267FB9D9AD4D}" destId="{F57045F6-EC17-482E-B356-62747045DC76}" srcOrd="2" destOrd="0" presId="urn:microsoft.com/office/officeart/2018/5/layout/IconCircleLabelList"/>
    <dgm:cxn modelId="{E24DB506-BAF0-4D82-AC5D-3307BA18C9B9}" type="presParOf" srcId="{78538F46-38E2-4CF4-B635-267FB9D9AD4D}" destId="{E89B3D44-5A43-45BE-8EEB-393A04A4D91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65750-EDD8-46C5-94B0-3DBDAAACC212}">
      <dsp:nvSpPr>
        <dsp:cNvPr id="0" name=""/>
        <dsp:cNvSpPr/>
      </dsp:nvSpPr>
      <dsp:spPr>
        <a:xfrm>
          <a:off x="0" y="2695"/>
          <a:ext cx="80644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FDF3D-810E-4FC4-9A4F-B88F11F10CBE}">
      <dsp:nvSpPr>
        <dsp:cNvPr id="0" name=""/>
        <dsp:cNvSpPr/>
      </dsp:nvSpPr>
      <dsp:spPr>
        <a:xfrm>
          <a:off x="0" y="2695"/>
          <a:ext cx="8064426" cy="1057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kern="1200" dirty="0">
              <a:latin typeface="Arial" panose="020B0604020202020204" pitchFamily="34" charset="0"/>
              <a:cs typeface="Arial" panose="020B0604020202020204" pitchFamily="34" charset="0"/>
            </a:rPr>
            <a:t>Introduction</a:t>
          </a:r>
        </a:p>
        <a:p>
          <a:pPr marL="0" lvl="0" indent="0" algn="l" defTabSz="1600200">
            <a:lnSpc>
              <a:spcPct val="90000"/>
            </a:lnSpc>
            <a:spcBef>
              <a:spcPct val="0"/>
            </a:spcBef>
            <a:spcAft>
              <a:spcPct val="35000"/>
            </a:spcAft>
            <a:buNone/>
          </a:pPr>
          <a:r>
            <a:rPr lang="en-GB" sz="3600" kern="1200" dirty="0">
              <a:latin typeface="Arial" panose="020B0604020202020204" pitchFamily="34" charset="0"/>
              <a:cs typeface="Arial" panose="020B0604020202020204" pitchFamily="34" charset="0"/>
            </a:rPr>
            <a:t> </a:t>
          </a:r>
          <a:endParaRPr lang="en-US" sz="3600" kern="1200" dirty="0">
            <a:latin typeface="Arial" panose="020B0604020202020204" pitchFamily="34" charset="0"/>
            <a:cs typeface="Arial" panose="020B0604020202020204" pitchFamily="34" charset="0"/>
          </a:endParaRPr>
        </a:p>
      </dsp:txBody>
      <dsp:txXfrm>
        <a:off x="0" y="2695"/>
        <a:ext cx="8064426" cy="1057473"/>
      </dsp:txXfrm>
    </dsp:sp>
    <dsp:sp modelId="{8B2BCD0E-9D83-44F1-BD9B-BF220E827BB8}">
      <dsp:nvSpPr>
        <dsp:cNvPr id="0" name=""/>
        <dsp:cNvSpPr/>
      </dsp:nvSpPr>
      <dsp:spPr>
        <a:xfrm>
          <a:off x="0" y="1060169"/>
          <a:ext cx="80644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D62EEA-1453-4FE7-8B3C-D0DC4D94EAAC}">
      <dsp:nvSpPr>
        <dsp:cNvPr id="0" name=""/>
        <dsp:cNvSpPr/>
      </dsp:nvSpPr>
      <dsp:spPr>
        <a:xfrm>
          <a:off x="0" y="1060169"/>
          <a:ext cx="8064426" cy="1182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kern="1200" dirty="0">
              <a:latin typeface="Arial" panose="020B0604020202020204" pitchFamily="34" charset="0"/>
              <a:cs typeface="Arial" panose="020B0604020202020204" pitchFamily="34" charset="0"/>
            </a:rPr>
            <a:t>Overview of the Public Enterprises Sector</a:t>
          </a:r>
          <a:endParaRPr lang="en-US" sz="3600" kern="1200" dirty="0">
            <a:latin typeface="Arial" panose="020B0604020202020204" pitchFamily="34" charset="0"/>
            <a:cs typeface="Arial" panose="020B0604020202020204" pitchFamily="34" charset="0"/>
          </a:endParaRPr>
        </a:p>
      </dsp:txBody>
      <dsp:txXfrm>
        <a:off x="0" y="1060169"/>
        <a:ext cx="8064426" cy="1182512"/>
      </dsp:txXfrm>
    </dsp:sp>
    <dsp:sp modelId="{48ACA495-3A78-4E6B-BDC0-95BB68AA066B}">
      <dsp:nvSpPr>
        <dsp:cNvPr id="0" name=""/>
        <dsp:cNvSpPr/>
      </dsp:nvSpPr>
      <dsp:spPr>
        <a:xfrm>
          <a:off x="0" y="2242681"/>
          <a:ext cx="80644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0DAF40-BFEE-4610-9BAB-801DF73186F0}">
      <dsp:nvSpPr>
        <dsp:cNvPr id="0" name=""/>
        <dsp:cNvSpPr/>
      </dsp:nvSpPr>
      <dsp:spPr>
        <a:xfrm>
          <a:off x="0" y="2242681"/>
          <a:ext cx="8056562" cy="183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kern="1200" dirty="0">
              <a:latin typeface="Arial" panose="020B0604020202020204" pitchFamily="34" charset="0"/>
              <a:cs typeface="Arial" panose="020B0604020202020204" pitchFamily="34" charset="0"/>
            </a:rPr>
            <a:t>Achievements So Far</a:t>
          </a:r>
        </a:p>
        <a:p>
          <a:pPr marL="0" lvl="0" indent="0" algn="l" defTabSz="1600200">
            <a:lnSpc>
              <a:spcPct val="90000"/>
            </a:lnSpc>
            <a:spcBef>
              <a:spcPct val="0"/>
            </a:spcBef>
            <a:spcAft>
              <a:spcPct val="35000"/>
            </a:spcAft>
            <a:buNone/>
          </a:pPr>
          <a:r>
            <a:rPr lang="en-GB" sz="2000" b="0" kern="1200" dirty="0">
              <a:solidFill>
                <a:schemeClr val="accent1">
                  <a:lumMod val="50000"/>
                </a:schemeClr>
              </a:solidFill>
              <a:latin typeface="Arial" panose="020B0604020202020204" pitchFamily="34" charset="0"/>
              <a:cs typeface="Arial" panose="020B0604020202020204" pitchFamily="34" charset="0"/>
            </a:rPr>
            <a:t>      </a:t>
          </a:r>
          <a:r>
            <a:rPr lang="en-GB" sz="2000" b="1" kern="1200" dirty="0">
              <a:solidFill>
                <a:schemeClr val="accent1">
                  <a:lumMod val="50000"/>
                </a:schemeClr>
              </a:solidFill>
              <a:latin typeface="Arial" panose="020B0604020202020204" pitchFamily="34" charset="0"/>
              <a:cs typeface="Arial" panose="020B0604020202020204" pitchFamily="34" charset="0"/>
            </a:rPr>
            <a:t>Restructuring of Public Enterprises Portfolio</a:t>
          </a:r>
        </a:p>
        <a:p>
          <a:pPr marL="0" lvl="0" indent="0" algn="l" defTabSz="1600200">
            <a:lnSpc>
              <a:spcPct val="90000"/>
            </a:lnSpc>
            <a:spcBef>
              <a:spcPct val="0"/>
            </a:spcBef>
            <a:spcAft>
              <a:spcPct val="35000"/>
            </a:spcAft>
            <a:buNone/>
          </a:pPr>
          <a:r>
            <a:rPr lang="en-GB" sz="2000" b="1" kern="1200" dirty="0">
              <a:solidFill>
                <a:schemeClr val="accent1">
                  <a:lumMod val="50000"/>
                </a:schemeClr>
              </a:solidFill>
              <a:latin typeface="Arial" panose="020B0604020202020204" pitchFamily="34" charset="0"/>
              <a:cs typeface="Arial" panose="020B0604020202020204" pitchFamily="34" charset="0"/>
            </a:rPr>
            <a:t>      Improved Compliance Reporting Transparency &amp;</a:t>
          </a:r>
        </a:p>
        <a:p>
          <a:pPr marL="0" lvl="0" indent="0" algn="l" defTabSz="1600200">
            <a:lnSpc>
              <a:spcPct val="90000"/>
            </a:lnSpc>
            <a:spcBef>
              <a:spcPct val="0"/>
            </a:spcBef>
            <a:spcAft>
              <a:spcPct val="35000"/>
            </a:spcAft>
            <a:buNone/>
          </a:pPr>
          <a:r>
            <a:rPr lang="en-GB" sz="2000" b="1" kern="1200" dirty="0">
              <a:solidFill>
                <a:schemeClr val="accent1">
                  <a:lumMod val="50000"/>
                </a:schemeClr>
              </a:solidFill>
              <a:latin typeface="Arial" panose="020B0604020202020204" pitchFamily="34" charset="0"/>
              <a:cs typeface="Arial" panose="020B0604020202020204" pitchFamily="34" charset="0"/>
            </a:rPr>
            <a:t>      Accountability</a:t>
          </a:r>
        </a:p>
        <a:p>
          <a:pPr marL="0" lvl="0" indent="0" algn="l" defTabSz="1600200">
            <a:lnSpc>
              <a:spcPct val="90000"/>
            </a:lnSpc>
            <a:spcBef>
              <a:spcPct val="0"/>
            </a:spcBef>
            <a:spcAft>
              <a:spcPct val="35000"/>
            </a:spcAft>
            <a:buNone/>
          </a:pPr>
          <a:r>
            <a:rPr lang="en-GB" sz="2000" b="1" kern="1200" dirty="0">
              <a:solidFill>
                <a:schemeClr val="accent1">
                  <a:lumMod val="50000"/>
                </a:schemeClr>
              </a:solidFill>
              <a:latin typeface="Arial" panose="020B0604020202020204" pitchFamily="34" charset="0"/>
              <a:cs typeface="Arial" panose="020B0604020202020204" pitchFamily="34" charset="0"/>
            </a:rPr>
            <a:t>      Interaction And Capacity Building Initiatives</a:t>
          </a:r>
        </a:p>
        <a:p>
          <a:pPr marL="0" lvl="0" indent="0" algn="l" defTabSz="1600200">
            <a:lnSpc>
              <a:spcPct val="90000"/>
            </a:lnSpc>
            <a:spcBef>
              <a:spcPct val="0"/>
            </a:spcBef>
            <a:spcAft>
              <a:spcPct val="35000"/>
            </a:spcAft>
            <a:buNone/>
          </a:pPr>
          <a:endParaRPr lang="en-GB" sz="2800" b="1" kern="1200" dirty="0">
            <a:solidFill>
              <a:schemeClr val="tx1"/>
            </a:solidFill>
            <a:latin typeface="Arial" panose="020B0604020202020204" pitchFamily="34" charset="0"/>
            <a:cs typeface="Arial" panose="020B0604020202020204" pitchFamily="34" charset="0"/>
          </a:endParaRPr>
        </a:p>
        <a:p>
          <a:pPr marL="0" lvl="0" indent="0" algn="l" defTabSz="1600200">
            <a:lnSpc>
              <a:spcPct val="90000"/>
            </a:lnSpc>
            <a:spcBef>
              <a:spcPct val="0"/>
            </a:spcBef>
            <a:spcAft>
              <a:spcPct val="35000"/>
            </a:spcAft>
            <a:buNone/>
          </a:pPr>
          <a:endParaRPr lang="en-GB" sz="2800" b="1" kern="1200" dirty="0">
            <a:solidFill>
              <a:schemeClr val="tx1"/>
            </a:solidFill>
            <a:latin typeface="Arial" panose="020B0604020202020204" pitchFamily="34" charset="0"/>
            <a:cs typeface="Arial" panose="020B0604020202020204" pitchFamily="34" charset="0"/>
          </a:endParaRPr>
        </a:p>
        <a:p>
          <a:pPr marL="0" lvl="0" indent="0" algn="l" defTabSz="1600200">
            <a:lnSpc>
              <a:spcPct val="90000"/>
            </a:lnSpc>
            <a:spcBef>
              <a:spcPct val="0"/>
            </a:spcBef>
            <a:spcAft>
              <a:spcPct val="35000"/>
            </a:spcAft>
            <a:buNone/>
          </a:pPr>
          <a:endParaRPr lang="en-GB" sz="2800" b="0" kern="1200" dirty="0">
            <a:latin typeface="Arial" panose="020B0604020202020204" pitchFamily="34" charset="0"/>
            <a:cs typeface="Arial" panose="020B0604020202020204" pitchFamily="34" charset="0"/>
          </a:endParaRPr>
        </a:p>
        <a:p>
          <a:pPr marL="0" lvl="0" indent="0" algn="l" defTabSz="1600200">
            <a:lnSpc>
              <a:spcPct val="90000"/>
            </a:lnSpc>
            <a:spcBef>
              <a:spcPct val="0"/>
            </a:spcBef>
            <a:spcAft>
              <a:spcPct val="35000"/>
            </a:spcAft>
            <a:buNone/>
          </a:pPr>
          <a:endParaRPr lang="en-US" sz="2800" b="0" kern="1200" dirty="0">
            <a:latin typeface="Arial" panose="020B0604020202020204" pitchFamily="34" charset="0"/>
            <a:cs typeface="Arial" panose="020B0604020202020204" pitchFamily="34" charset="0"/>
          </a:endParaRPr>
        </a:p>
      </dsp:txBody>
      <dsp:txXfrm>
        <a:off x="0" y="2242681"/>
        <a:ext cx="8056562" cy="1830517"/>
      </dsp:txXfrm>
    </dsp:sp>
    <dsp:sp modelId="{A9B555D8-79B2-458A-AEAA-FB57ECBD3951}">
      <dsp:nvSpPr>
        <dsp:cNvPr id="0" name=""/>
        <dsp:cNvSpPr/>
      </dsp:nvSpPr>
      <dsp:spPr>
        <a:xfrm>
          <a:off x="0" y="4524280"/>
          <a:ext cx="80644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EC633F-A602-4822-A411-F7BE5133C31D}">
      <dsp:nvSpPr>
        <dsp:cNvPr id="0" name=""/>
        <dsp:cNvSpPr/>
      </dsp:nvSpPr>
      <dsp:spPr>
        <a:xfrm>
          <a:off x="0" y="4073199"/>
          <a:ext cx="8064426" cy="1182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endParaRPr lang="en-GB" sz="3600" kern="1200" dirty="0">
            <a:latin typeface="Arial" panose="020B0604020202020204" pitchFamily="34" charset="0"/>
            <a:cs typeface="Arial" panose="020B0604020202020204" pitchFamily="34" charset="0"/>
          </a:endParaRPr>
        </a:p>
        <a:p>
          <a:pPr marL="0" lvl="0" indent="0" algn="l" defTabSz="1600200">
            <a:lnSpc>
              <a:spcPct val="90000"/>
            </a:lnSpc>
            <a:spcBef>
              <a:spcPct val="0"/>
            </a:spcBef>
            <a:spcAft>
              <a:spcPct val="35000"/>
            </a:spcAft>
            <a:buNone/>
          </a:pPr>
          <a:r>
            <a:rPr lang="en-GB" sz="3600" kern="1200" dirty="0">
              <a:latin typeface="Arial" panose="020B0604020202020204" pitchFamily="34" charset="0"/>
              <a:cs typeface="Arial" panose="020B0604020202020204" pitchFamily="34" charset="0"/>
            </a:rPr>
            <a:t>Way Forward</a:t>
          </a:r>
          <a:endParaRPr lang="en-US" sz="3600" kern="1200" dirty="0">
            <a:latin typeface="Arial" panose="020B0604020202020204" pitchFamily="34" charset="0"/>
            <a:cs typeface="Arial" panose="020B0604020202020204" pitchFamily="34" charset="0"/>
          </a:endParaRPr>
        </a:p>
      </dsp:txBody>
      <dsp:txXfrm>
        <a:off x="0" y="4073199"/>
        <a:ext cx="8064426" cy="1182512"/>
      </dsp:txXfrm>
    </dsp:sp>
    <dsp:sp modelId="{D8327276-28B0-4329-80A8-1C4EBA746369}">
      <dsp:nvSpPr>
        <dsp:cNvPr id="0" name=""/>
        <dsp:cNvSpPr/>
      </dsp:nvSpPr>
      <dsp:spPr>
        <a:xfrm>
          <a:off x="0" y="5470480"/>
          <a:ext cx="80644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E3368-0FFD-4CD9-A540-5A8F54DFC3D2}">
      <dsp:nvSpPr>
        <dsp:cNvPr id="0" name=""/>
        <dsp:cNvSpPr/>
      </dsp:nvSpPr>
      <dsp:spPr>
        <a:xfrm>
          <a:off x="0" y="5255712"/>
          <a:ext cx="8064426" cy="1182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endParaRPr lang="en-GB" sz="3600" kern="1200" dirty="0">
            <a:latin typeface="Arial" panose="020B0604020202020204" pitchFamily="34" charset="0"/>
            <a:cs typeface="Arial" panose="020B0604020202020204" pitchFamily="34" charset="0"/>
          </a:endParaRPr>
        </a:p>
        <a:p>
          <a:pPr marL="0" lvl="0" indent="0" algn="l" defTabSz="1600200">
            <a:lnSpc>
              <a:spcPct val="90000"/>
            </a:lnSpc>
            <a:spcBef>
              <a:spcPct val="0"/>
            </a:spcBef>
            <a:spcAft>
              <a:spcPct val="35000"/>
            </a:spcAft>
            <a:buNone/>
          </a:pPr>
          <a:r>
            <a:rPr lang="en-GB" sz="3600" kern="1200" dirty="0">
              <a:latin typeface="Arial" panose="020B0604020202020204" pitchFamily="34" charset="0"/>
              <a:cs typeface="Arial" panose="020B0604020202020204" pitchFamily="34" charset="0"/>
            </a:rPr>
            <a:t>Conclusion</a:t>
          </a:r>
          <a:endParaRPr lang="en-US" sz="3600" kern="1200" dirty="0">
            <a:latin typeface="Arial" panose="020B0604020202020204" pitchFamily="34" charset="0"/>
            <a:cs typeface="Arial" panose="020B0604020202020204" pitchFamily="34" charset="0"/>
          </a:endParaRPr>
        </a:p>
      </dsp:txBody>
      <dsp:txXfrm>
        <a:off x="0" y="5255712"/>
        <a:ext cx="8064426" cy="11825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60468-3C29-4784-B6CA-6D10C789C92B}">
      <dsp:nvSpPr>
        <dsp:cNvPr id="0" name=""/>
        <dsp:cNvSpPr/>
      </dsp:nvSpPr>
      <dsp:spPr>
        <a:xfrm>
          <a:off x="0" y="620557"/>
          <a:ext cx="10830791"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F30FFE-AD8D-4974-A0A3-86F93666C729}">
      <dsp:nvSpPr>
        <dsp:cNvPr id="0" name=""/>
        <dsp:cNvSpPr/>
      </dsp:nvSpPr>
      <dsp:spPr>
        <a:xfrm>
          <a:off x="0" y="125248"/>
          <a:ext cx="10301015" cy="938696"/>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565" tIns="0" rIns="286565" bIns="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175 Specified Entities operating in various sectors of the economy</a:t>
          </a:r>
        </a:p>
      </dsp:txBody>
      <dsp:txXfrm>
        <a:off x="45823" y="171071"/>
        <a:ext cx="10209369" cy="847050"/>
      </dsp:txXfrm>
    </dsp:sp>
    <dsp:sp modelId="{A6B3339F-970C-46AF-8BF6-2952178A8DE1}">
      <dsp:nvSpPr>
        <dsp:cNvPr id="0" name=""/>
        <dsp:cNvSpPr/>
      </dsp:nvSpPr>
      <dsp:spPr>
        <a:xfrm>
          <a:off x="0" y="1663837"/>
          <a:ext cx="10830791"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B3B948-05E2-4504-A785-BEC9179BD4B5}">
      <dsp:nvSpPr>
        <dsp:cNvPr id="0" name=""/>
        <dsp:cNvSpPr/>
      </dsp:nvSpPr>
      <dsp:spPr>
        <a:xfrm>
          <a:off x="1696730" y="1376962"/>
          <a:ext cx="7581553" cy="678960"/>
        </a:xfrm>
        <a:prstGeom prst="roundRect">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565" tIns="0" rIns="286565"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53 State Owned Enterprises</a:t>
          </a:r>
        </a:p>
      </dsp:txBody>
      <dsp:txXfrm>
        <a:off x="1729874" y="1410106"/>
        <a:ext cx="7515265" cy="612672"/>
      </dsp:txXfrm>
    </dsp:sp>
    <dsp:sp modelId="{FB9549B5-4A01-4123-BA36-32B234799B10}">
      <dsp:nvSpPr>
        <dsp:cNvPr id="0" name=""/>
        <dsp:cNvSpPr/>
      </dsp:nvSpPr>
      <dsp:spPr>
        <a:xfrm>
          <a:off x="0" y="2707117"/>
          <a:ext cx="10830791"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6B39BB-A218-4F74-B612-692459748B2C}">
      <dsp:nvSpPr>
        <dsp:cNvPr id="0" name=""/>
        <dsp:cNvSpPr/>
      </dsp:nvSpPr>
      <dsp:spPr>
        <a:xfrm>
          <a:off x="1733879" y="2315683"/>
          <a:ext cx="7581553" cy="678960"/>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565" tIns="0" rIns="286565"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47 Joint Venture Companies</a:t>
          </a:r>
        </a:p>
      </dsp:txBody>
      <dsp:txXfrm>
        <a:off x="1767023" y="2348827"/>
        <a:ext cx="7515265" cy="612672"/>
      </dsp:txXfrm>
    </dsp:sp>
    <dsp:sp modelId="{26A50B28-3481-4B81-9980-186FA5E1263B}">
      <dsp:nvSpPr>
        <dsp:cNvPr id="0" name=""/>
        <dsp:cNvSpPr/>
      </dsp:nvSpPr>
      <dsp:spPr>
        <a:xfrm>
          <a:off x="0" y="3485409"/>
          <a:ext cx="10830791"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63082E-FA43-4FAE-831A-706292C4DEBA}">
      <dsp:nvSpPr>
        <dsp:cNvPr id="0" name=""/>
        <dsp:cNvSpPr/>
      </dsp:nvSpPr>
      <dsp:spPr>
        <a:xfrm>
          <a:off x="1733879" y="3286226"/>
          <a:ext cx="7581553" cy="678960"/>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565" tIns="0" rIns="286565"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75 Other State Entities</a:t>
          </a:r>
        </a:p>
      </dsp:txBody>
      <dsp:txXfrm>
        <a:off x="1767023" y="3319370"/>
        <a:ext cx="7515265" cy="612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5D145-6C17-4280-A2DE-0A6744152E0B}">
      <dsp:nvSpPr>
        <dsp:cNvPr id="0" name=""/>
        <dsp:cNvSpPr/>
      </dsp:nvSpPr>
      <dsp:spPr>
        <a:xfrm>
          <a:off x="619084" y="243902"/>
          <a:ext cx="2154972" cy="2125381"/>
        </a:xfrm>
        <a:prstGeom prst="ellipse">
          <a:avLst/>
        </a:prstGeom>
        <a:blipFill rotWithShape="0">
          <a:blip xmlns:r="http://schemas.openxmlformats.org/officeDocument/2006/relationships" r:embed="rId1"/>
          <a:srcRect/>
          <a:stretch>
            <a:fillRect l="-50000" r="-50000"/>
          </a:stretch>
        </a:blipFill>
        <a:ln>
          <a:noFill/>
        </a:ln>
        <a:effectLst/>
      </dsp:spPr>
      <dsp:style>
        <a:lnRef idx="0">
          <a:scrgbClr r="0" g="0" b="0"/>
        </a:lnRef>
        <a:fillRef idx="1">
          <a:scrgbClr r="0" g="0" b="0"/>
        </a:fillRef>
        <a:effectRef idx="0">
          <a:scrgbClr r="0" g="0" b="0"/>
        </a:effectRef>
        <a:fontRef idx="minor"/>
      </dsp:style>
    </dsp:sp>
    <dsp:sp modelId="{97818CA4-1426-451A-AE24-4E46607448D2}">
      <dsp:nvSpPr>
        <dsp:cNvPr id="0" name=""/>
        <dsp:cNvSpPr/>
      </dsp:nvSpPr>
      <dsp:spPr>
        <a:xfrm>
          <a:off x="1135476" y="745499"/>
          <a:ext cx="1122187" cy="1122187"/>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25222C-150D-45F5-9090-F7DE996199C9}">
      <dsp:nvSpPr>
        <dsp:cNvPr id="0" name=""/>
        <dsp:cNvSpPr/>
      </dsp:nvSpPr>
      <dsp:spPr>
        <a:xfrm>
          <a:off x="93445" y="2893687"/>
          <a:ext cx="3206250" cy="105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b="1" kern="1200" dirty="0">
              <a:latin typeface="Arial" panose="020B0604020202020204" pitchFamily="34" charset="0"/>
              <a:cs typeface="Arial" panose="020B0604020202020204" pitchFamily="34" charset="0"/>
            </a:rPr>
            <a:t>RESTRUCTURING OF PUBLIC ENTERPRISES PORTFOLIO</a:t>
          </a:r>
          <a:endParaRPr lang="en-US" sz="2000" b="1" kern="1200" dirty="0">
            <a:latin typeface="Arial" panose="020B0604020202020204" pitchFamily="34" charset="0"/>
            <a:cs typeface="Arial" panose="020B0604020202020204" pitchFamily="34" charset="0"/>
          </a:endParaRPr>
        </a:p>
      </dsp:txBody>
      <dsp:txXfrm>
        <a:off x="93445" y="2893687"/>
        <a:ext cx="3206250" cy="1055214"/>
      </dsp:txXfrm>
    </dsp:sp>
    <dsp:sp modelId="{D484ED32-7503-4321-80BE-18144F392520}">
      <dsp:nvSpPr>
        <dsp:cNvPr id="0" name=""/>
        <dsp:cNvSpPr/>
      </dsp:nvSpPr>
      <dsp:spPr>
        <a:xfrm>
          <a:off x="4486008" y="320960"/>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54B2FE-6915-4929-B08E-A6D07F53565E}">
      <dsp:nvSpPr>
        <dsp:cNvPr id="0" name=""/>
        <dsp:cNvSpPr/>
      </dsp:nvSpPr>
      <dsp:spPr>
        <a:xfrm>
          <a:off x="4330712" y="251629"/>
          <a:ext cx="2266403" cy="2094473"/>
        </a:xfrm>
        <a:prstGeom prst="rect">
          <a:avLst/>
        </a:prstGeom>
        <a:blipFill rotWithShape="1">
          <a:blip xmlns:r="http://schemas.openxmlformats.org/officeDocument/2006/relationships" r:embed="rId4"/>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48797A-6203-47AB-BD66-352D57B6F9FD}">
      <dsp:nvSpPr>
        <dsp:cNvPr id="0" name=""/>
        <dsp:cNvSpPr/>
      </dsp:nvSpPr>
      <dsp:spPr>
        <a:xfrm>
          <a:off x="3860789" y="2885960"/>
          <a:ext cx="3206250" cy="105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b="1" kern="1200" dirty="0">
              <a:solidFill>
                <a:schemeClr val="tx1"/>
              </a:solidFill>
              <a:latin typeface="Arial" panose="020B0604020202020204" pitchFamily="34" charset="0"/>
              <a:cs typeface="Arial" panose="020B0604020202020204" pitchFamily="34" charset="0"/>
            </a:rPr>
            <a:t>IMPROVED COMPLIANCE REPORTING, Transparency and Accountability.</a:t>
          </a:r>
          <a:endParaRPr lang="en-US" sz="2000" b="1" kern="1200" dirty="0">
            <a:solidFill>
              <a:schemeClr val="tx1"/>
            </a:solidFill>
            <a:latin typeface="Arial" panose="020B0604020202020204" pitchFamily="34" charset="0"/>
            <a:cs typeface="Arial" panose="020B0604020202020204" pitchFamily="34" charset="0"/>
          </a:endParaRPr>
        </a:p>
      </dsp:txBody>
      <dsp:txXfrm>
        <a:off x="3860789" y="2885960"/>
        <a:ext cx="3206250" cy="1055214"/>
      </dsp:txXfrm>
    </dsp:sp>
    <dsp:sp modelId="{1A6F70F5-F932-4C23-B872-65E8C7BDFBBD}">
      <dsp:nvSpPr>
        <dsp:cNvPr id="0" name=""/>
        <dsp:cNvSpPr/>
      </dsp:nvSpPr>
      <dsp:spPr>
        <a:xfrm>
          <a:off x="8253352" y="347685"/>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3C77DC-8A80-40A7-AB23-7540B3D2CBEB}">
      <dsp:nvSpPr>
        <dsp:cNvPr id="0" name=""/>
        <dsp:cNvSpPr/>
      </dsp:nvSpPr>
      <dsp:spPr>
        <a:xfrm>
          <a:off x="8097175" y="224905"/>
          <a:ext cx="2268165" cy="2201372"/>
        </a:xfrm>
        <a:prstGeom prst="rect">
          <a:avLst/>
        </a:prstGeom>
        <a:blipFill rotWithShape="1">
          <a:blip xmlns:r="http://schemas.openxmlformats.org/officeDocument/2006/relationships" r:embed="rId5"/>
          <a:srcRect/>
          <a:stretch>
            <a:fillRect l="-29000" r="-2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9B3D44-5A43-45BE-8EEB-393A04A4D911}">
      <dsp:nvSpPr>
        <dsp:cNvPr id="0" name=""/>
        <dsp:cNvSpPr/>
      </dsp:nvSpPr>
      <dsp:spPr>
        <a:xfrm>
          <a:off x="7628133" y="2912685"/>
          <a:ext cx="3206250" cy="105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b="1" kern="1200" dirty="0">
              <a:solidFill>
                <a:schemeClr val="accent5">
                  <a:lumMod val="75000"/>
                </a:schemeClr>
              </a:solidFill>
              <a:latin typeface="Arial" panose="020B0604020202020204" pitchFamily="34" charset="0"/>
              <a:cs typeface="Arial" panose="020B0604020202020204" pitchFamily="34" charset="0"/>
            </a:rPr>
            <a:t>INTERACTION AND CAPACITY BUILDING INITIATIVES</a:t>
          </a:r>
          <a:endParaRPr lang="en-US" sz="2000" b="1" kern="1200" dirty="0">
            <a:solidFill>
              <a:schemeClr val="accent5">
                <a:lumMod val="75000"/>
              </a:schemeClr>
            </a:solidFill>
            <a:latin typeface="Arial" panose="020B0604020202020204" pitchFamily="34" charset="0"/>
            <a:cs typeface="Arial" panose="020B0604020202020204" pitchFamily="34" charset="0"/>
          </a:endParaRPr>
        </a:p>
      </dsp:txBody>
      <dsp:txXfrm>
        <a:off x="7628133" y="2912685"/>
        <a:ext cx="3206250" cy="10552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0F22949F-53E3-4FEB-829D-745128DD9B19}" type="datetimeFigureOut">
              <a:rPr lang="en-US" smtClean="0"/>
              <a:t>7/12/2023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2D365BE7-10A5-4B79-A2C3-013EE5F1890C}" type="slidenum">
              <a:rPr lang="en-US" smtClean="0"/>
              <a:t>‹#›</a:t>
            </a:fld>
            <a:endParaRPr lang="en-US"/>
          </a:p>
        </p:txBody>
      </p:sp>
    </p:spTree>
    <p:extLst>
      <p:ext uri="{BB962C8B-B14F-4D97-AF65-F5344CB8AC3E}">
        <p14:creationId xmlns:p14="http://schemas.microsoft.com/office/powerpoint/2010/main" val="56688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65BE7-10A5-4B79-A2C3-013EE5F1890C}" type="slidenum">
              <a:rPr lang="en-US" smtClean="0"/>
              <a:t>17</a:t>
            </a:fld>
            <a:endParaRPr lang="en-US"/>
          </a:p>
        </p:txBody>
      </p:sp>
    </p:spTree>
    <p:extLst>
      <p:ext uri="{BB962C8B-B14F-4D97-AF65-F5344CB8AC3E}">
        <p14:creationId xmlns:p14="http://schemas.microsoft.com/office/powerpoint/2010/main" val="26733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65BE7-10A5-4B79-A2C3-013EE5F1890C}" type="slidenum">
              <a:rPr lang="en-US" smtClean="0"/>
              <a:t>23</a:t>
            </a:fld>
            <a:endParaRPr lang="en-US"/>
          </a:p>
        </p:txBody>
      </p:sp>
    </p:spTree>
    <p:extLst>
      <p:ext uri="{BB962C8B-B14F-4D97-AF65-F5344CB8AC3E}">
        <p14:creationId xmlns:p14="http://schemas.microsoft.com/office/powerpoint/2010/main" val="2946061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365BE7-10A5-4B79-A2C3-013EE5F1890C}" type="slidenum">
              <a:rPr lang="en-US" smtClean="0"/>
              <a:t>24</a:t>
            </a:fld>
            <a:endParaRPr lang="en-US"/>
          </a:p>
        </p:txBody>
      </p:sp>
    </p:spTree>
    <p:extLst>
      <p:ext uri="{BB962C8B-B14F-4D97-AF65-F5344CB8AC3E}">
        <p14:creationId xmlns:p14="http://schemas.microsoft.com/office/powerpoint/2010/main" val="796167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A3218F5-D5F2-4160-8E2B-8F31CB5ABCC8}" type="datetime1">
              <a:rPr lang="en-GB" smtClean="0"/>
              <a:t>12/07/2023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00D71AB-104F-4116-9F4C-372DB5755DBB}" type="slidenum">
              <a:rPr lang="en-GB" smtClean="0"/>
              <a:t>‹#›</a:t>
            </a:fld>
            <a:endParaRPr lang="en-GB" dirty="0"/>
          </a:p>
        </p:txBody>
      </p:sp>
    </p:spTree>
    <p:extLst>
      <p:ext uri="{BB962C8B-B14F-4D97-AF65-F5344CB8AC3E}">
        <p14:creationId xmlns:p14="http://schemas.microsoft.com/office/powerpoint/2010/main" val="311037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0D7493-5296-425C-A78F-DD1D5128EF3F}" type="datetime1">
              <a:rPr lang="en-GB" smtClean="0"/>
              <a:t>12/07/2023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00D71AB-104F-4116-9F4C-372DB5755DBB}" type="slidenum">
              <a:rPr lang="en-GB" smtClean="0"/>
              <a:t>‹#›</a:t>
            </a:fld>
            <a:endParaRPr lang="en-GB" dirty="0"/>
          </a:p>
        </p:txBody>
      </p:sp>
    </p:spTree>
    <p:extLst>
      <p:ext uri="{BB962C8B-B14F-4D97-AF65-F5344CB8AC3E}">
        <p14:creationId xmlns:p14="http://schemas.microsoft.com/office/powerpoint/2010/main" val="282255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D5C224-9669-4351-BF92-ABA8AABBBE42}" type="datetime1">
              <a:rPr lang="en-GB" smtClean="0"/>
              <a:t>12/07/2023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00D71AB-104F-4116-9F4C-372DB5755DBB}" type="slidenum">
              <a:rPr lang="en-GB" smtClean="0"/>
              <a:t>‹#›</a:t>
            </a:fld>
            <a:endParaRPr lang="en-GB" dirty="0"/>
          </a:p>
        </p:txBody>
      </p:sp>
    </p:spTree>
    <p:extLst>
      <p:ext uri="{BB962C8B-B14F-4D97-AF65-F5344CB8AC3E}">
        <p14:creationId xmlns:p14="http://schemas.microsoft.com/office/powerpoint/2010/main" val="871539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825172-AE22-45BF-ABA4-366A31DF18B0}" type="datetime1">
              <a:rPr lang="en-GB" smtClean="0"/>
              <a:t>12/07/2023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00D71AB-104F-4116-9F4C-372DB5755DBB}" type="slidenum">
              <a:rPr lang="en-GB" smtClean="0"/>
              <a:t>‹#›</a:t>
            </a:fld>
            <a:endParaRPr lang="en-GB" dirty="0"/>
          </a:p>
        </p:txBody>
      </p:sp>
    </p:spTree>
    <p:extLst>
      <p:ext uri="{BB962C8B-B14F-4D97-AF65-F5344CB8AC3E}">
        <p14:creationId xmlns:p14="http://schemas.microsoft.com/office/powerpoint/2010/main" val="2823975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1F97D3-3C2B-489E-B2D6-A692682832E1}" type="datetime1">
              <a:rPr lang="en-GB" smtClean="0"/>
              <a:t>12/07/2023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00D71AB-104F-4116-9F4C-372DB5755DBB}" type="slidenum">
              <a:rPr lang="en-GB" smtClean="0"/>
              <a:t>‹#›</a:t>
            </a:fld>
            <a:endParaRPr lang="en-GB" dirty="0"/>
          </a:p>
        </p:txBody>
      </p:sp>
    </p:spTree>
    <p:extLst>
      <p:ext uri="{BB962C8B-B14F-4D97-AF65-F5344CB8AC3E}">
        <p14:creationId xmlns:p14="http://schemas.microsoft.com/office/powerpoint/2010/main" val="3120139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CDF1CF7-959F-468B-97D6-4D3138F04188}" type="datetime1">
              <a:rPr lang="en-GB" smtClean="0"/>
              <a:t>12/07/2023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00D71AB-104F-4116-9F4C-372DB5755DBB}" type="slidenum">
              <a:rPr lang="en-GB" smtClean="0"/>
              <a:t>‹#›</a:t>
            </a:fld>
            <a:endParaRPr lang="en-GB" dirty="0"/>
          </a:p>
        </p:txBody>
      </p:sp>
    </p:spTree>
    <p:extLst>
      <p:ext uri="{BB962C8B-B14F-4D97-AF65-F5344CB8AC3E}">
        <p14:creationId xmlns:p14="http://schemas.microsoft.com/office/powerpoint/2010/main" val="409068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1028DCD-0E4F-44D0-AD51-87A1FCB6210A}" type="datetime1">
              <a:rPr lang="en-GB" smtClean="0"/>
              <a:t>12/07/2023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00D71AB-104F-4116-9F4C-372DB5755DBB}" type="slidenum">
              <a:rPr lang="en-GB" smtClean="0"/>
              <a:t>‹#›</a:t>
            </a:fld>
            <a:endParaRPr lang="en-GB" dirty="0"/>
          </a:p>
        </p:txBody>
      </p:sp>
    </p:spTree>
    <p:extLst>
      <p:ext uri="{BB962C8B-B14F-4D97-AF65-F5344CB8AC3E}">
        <p14:creationId xmlns:p14="http://schemas.microsoft.com/office/powerpoint/2010/main" val="4073558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4158D46-F072-40D7-87F4-DA35A4E3BEB6}" type="datetime1">
              <a:rPr lang="en-GB" smtClean="0"/>
              <a:t>12/07/2023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00D71AB-104F-4116-9F4C-372DB5755DBB}" type="slidenum">
              <a:rPr lang="en-GB" smtClean="0"/>
              <a:t>‹#›</a:t>
            </a:fld>
            <a:endParaRPr lang="en-GB" dirty="0"/>
          </a:p>
        </p:txBody>
      </p:sp>
    </p:spTree>
    <p:extLst>
      <p:ext uri="{BB962C8B-B14F-4D97-AF65-F5344CB8AC3E}">
        <p14:creationId xmlns:p14="http://schemas.microsoft.com/office/powerpoint/2010/main" val="2678752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CD289-7A3D-4C96-A512-999EC2354497}" type="datetime1">
              <a:rPr lang="en-GB" smtClean="0"/>
              <a:t>12/07/2023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00D71AB-104F-4116-9F4C-372DB5755DBB}" type="slidenum">
              <a:rPr lang="en-GB" smtClean="0"/>
              <a:t>‹#›</a:t>
            </a:fld>
            <a:endParaRPr lang="en-GB" dirty="0"/>
          </a:p>
        </p:txBody>
      </p:sp>
    </p:spTree>
    <p:extLst>
      <p:ext uri="{BB962C8B-B14F-4D97-AF65-F5344CB8AC3E}">
        <p14:creationId xmlns:p14="http://schemas.microsoft.com/office/powerpoint/2010/main" val="2406997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2F11B6-186A-45BB-9B5A-CD04F368080D}" type="datetime1">
              <a:rPr lang="en-GB" smtClean="0"/>
              <a:t>12/07/2023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00D71AB-104F-4116-9F4C-372DB5755DBB}" type="slidenum">
              <a:rPr lang="en-GB" smtClean="0"/>
              <a:t>‹#›</a:t>
            </a:fld>
            <a:endParaRPr lang="en-GB" dirty="0"/>
          </a:p>
        </p:txBody>
      </p:sp>
    </p:spTree>
    <p:extLst>
      <p:ext uri="{BB962C8B-B14F-4D97-AF65-F5344CB8AC3E}">
        <p14:creationId xmlns:p14="http://schemas.microsoft.com/office/powerpoint/2010/main" val="518890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57451D-9436-47F1-A087-08BDFB7AF704}" type="datetime1">
              <a:rPr lang="en-GB" smtClean="0"/>
              <a:t>12/07/2023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00D71AB-104F-4116-9F4C-372DB5755DBB}" type="slidenum">
              <a:rPr lang="en-GB" smtClean="0"/>
              <a:t>‹#›</a:t>
            </a:fld>
            <a:endParaRPr lang="en-GB" dirty="0"/>
          </a:p>
        </p:txBody>
      </p:sp>
    </p:spTree>
    <p:extLst>
      <p:ext uri="{BB962C8B-B14F-4D97-AF65-F5344CB8AC3E}">
        <p14:creationId xmlns:p14="http://schemas.microsoft.com/office/powerpoint/2010/main" val="298820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12905-EB6A-4846-B6F8-B9D88513042E}" type="datetime1">
              <a:rPr lang="en-GB" smtClean="0"/>
              <a:t>12/07/2023</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D71AB-104F-4116-9F4C-372DB5755DBB}" type="slidenum">
              <a:rPr lang="en-GB" smtClean="0"/>
              <a:t>‹#›</a:t>
            </a:fld>
            <a:endParaRPr lang="en-GB" dirty="0"/>
          </a:p>
        </p:txBody>
      </p:sp>
    </p:spTree>
    <p:extLst>
      <p:ext uri="{BB962C8B-B14F-4D97-AF65-F5344CB8AC3E}">
        <p14:creationId xmlns:p14="http://schemas.microsoft.com/office/powerpoint/2010/main" val="2618531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12.png" /></Relationships>
</file>

<file path=ppt/slides/_rels/slide11.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13.jp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chart" Target="../charts/chart1.xml" /></Relationships>
</file>

<file path=ppt/slides/_rels/slide13.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chart" Target="../charts/chart2.xml" /></Relationships>
</file>

<file path=ppt/slides/_rels/slide14.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chart" Target="../charts/chart3.xml" /></Relationships>
</file>

<file path=ppt/slides/_rels/slide15.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chart" Target="../charts/chart4.xml" /></Relationships>
</file>

<file path=ppt/slides/_rels/slide16.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2.xml" /><Relationship Id="rId4" Type="http://schemas.openxmlformats.org/officeDocument/2006/relationships/image" Target="../media/image17.png" /></Relationships>
</file>

<file path=ppt/slides/_rels/slide18.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19.jpeg" /></Relationships>
</file>

<file path=ppt/slides/_rels/slide19.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21.png" /></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 /><Relationship Id="rId7" Type="http://schemas.openxmlformats.org/officeDocument/2006/relationships/image" Target="../media/image1.png"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20.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image" Target="../media/image1.png" /><Relationship Id="rId1" Type="http://schemas.openxmlformats.org/officeDocument/2006/relationships/slideLayout" Target="../slideLayouts/slideLayout2.xml" /><Relationship Id="rId5" Type="http://schemas.microsoft.com/office/2007/relationships/hdphoto" Target="../media/hdphoto1.wdp" /><Relationship Id="rId4" Type="http://schemas.openxmlformats.org/officeDocument/2006/relationships/image" Target="../media/image23.png" /></Relationships>
</file>

<file path=ppt/slides/_rels/slide21.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1.png" /><Relationship Id="rId1" Type="http://schemas.openxmlformats.org/officeDocument/2006/relationships/slideLayout" Target="../slideLayouts/slideLayout2.xml" /><Relationship Id="rId4" Type="http://schemas.microsoft.com/office/2007/relationships/hdphoto" Target="../media/hdphoto2.wdp" /></Relationships>
</file>

<file path=ppt/slides/_rels/slide22.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26.png" /><Relationship Id="rId7" Type="http://schemas.openxmlformats.org/officeDocument/2006/relationships/image" Target="../media/image1.png" /><Relationship Id="rId2" Type="http://schemas.openxmlformats.org/officeDocument/2006/relationships/notesSlide" Target="../notesSlides/notesSlide2.xml" /><Relationship Id="rId1" Type="http://schemas.openxmlformats.org/officeDocument/2006/relationships/slideLayout" Target="../slideLayouts/slideLayout2.xml" /><Relationship Id="rId6" Type="http://schemas.microsoft.com/office/2007/relationships/hdphoto" Target="../media/hdphoto4.wdp" /><Relationship Id="rId5" Type="http://schemas.openxmlformats.org/officeDocument/2006/relationships/image" Target="../media/image27.png" /><Relationship Id="rId4" Type="http://schemas.microsoft.com/office/2007/relationships/hdphoto" Target="../media/hdphoto3.wdp" /></Relationships>
</file>

<file path=ppt/slides/_rels/slide2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xml" /><Relationship Id="rId1" Type="http://schemas.openxmlformats.org/officeDocument/2006/relationships/slideLayout" Target="../slideLayouts/slideLayout2.xml" /><Relationship Id="rId5" Type="http://schemas.openxmlformats.org/officeDocument/2006/relationships/image" Target="../media/image29.jpg" /><Relationship Id="rId4" Type="http://schemas.openxmlformats.org/officeDocument/2006/relationships/image" Target="../media/image28.jpg" /></Relationships>
</file>

<file path=ppt/slides/_rels/slide25.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31.jp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 /><Relationship Id="rId7" Type="http://schemas.microsoft.com/office/2007/relationships/diagramDrawing" Target="../diagrams/drawing2.xml" /><Relationship Id="rId2" Type="http://schemas.openxmlformats.org/officeDocument/2006/relationships/image" Target="../media/image1.png" /><Relationship Id="rId1" Type="http://schemas.openxmlformats.org/officeDocument/2006/relationships/slideLayout" Target="../slideLayouts/slideLayout2.xml" /><Relationship Id="rId6" Type="http://schemas.openxmlformats.org/officeDocument/2006/relationships/diagramColors" Target="../diagrams/colors2.xml" /><Relationship Id="rId5" Type="http://schemas.openxmlformats.org/officeDocument/2006/relationships/diagramQuickStyle" Target="../diagrams/quickStyle2.xml" /><Relationship Id="rId4" Type="http://schemas.openxmlformats.org/officeDocument/2006/relationships/diagramLayout" Target="../diagrams/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 /><Relationship Id="rId7" Type="http://schemas.microsoft.com/office/2007/relationships/diagramDrawing" Target="../diagrams/drawing3.xml" /><Relationship Id="rId2" Type="http://schemas.openxmlformats.org/officeDocument/2006/relationships/image" Target="../media/image1.png" /><Relationship Id="rId1" Type="http://schemas.openxmlformats.org/officeDocument/2006/relationships/slideLayout" Target="../slideLayouts/slideLayout2.xml" /><Relationship Id="rId6" Type="http://schemas.openxmlformats.org/officeDocument/2006/relationships/diagramColors" Target="../diagrams/colors3.xml" /><Relationship Id="rId5" Type="http://schemas.openxmlformats.org/officeDocument/2006/relationships/diagramQuickStyle" Target="../diagrams/quickStyle3.xml" /><Relationship Id="rId4" Type="http://schemas.openxmlformats.org/officeDocument/2006/relationships/diagramLayout" Target="../diagrams/layout3.xml" /></Relationships>
</file>

<file path=ppt/slides/_rels/slide7.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7.png" /><Relationship Id="rId1" Type="http://schemas.openxmlformats.org/officeDocument/2006/relationships/slideLayout" Target="../slideLayouts/slideLayout2.xml" /><Relationship Id="rId4" Type="http://schemas.openxmlformats.org/officeDocument/2006/relationships/image" Target="../media/image8.png" /></Relationships>
</file>

<file path=ppt/slides/_rels/slide9.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10.jpe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1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p>
        </p:txBody>
      </p:sp>
      <p:sp>
        <p:nvSpPr>
          <p:cNvPr id="2" name="Title 1"/>
          <p:cNvSpPr>
            <a:spLocks noGrp="1"/>
          </p:cNvSpPr>
          <p:nvPr>
            <p:ph type="ctrTitle"/>
          </p:nvPr>
        </p:nvSpPr>
        <p:spPr>
          <a:xfrm>
            <a:off x="671100" y="3947103"/>
            <a:ext cx="4620584" cy="2774372"/>
          </a:xfrm>
        </p:spPr>
        <p:txBody>
          <a:bodyPr>
            <a:normAutofit fontScale="90000"/>
          </a:bodyPr>
          <a:lstStyle/>
          <a:p>
            <a:br>
              <a:rPr lang="en-GB" sz="2000" dirty="0">
                <a:latin typeface="OPEN SANDS"/>
              </a:rPr>
            </a:br>
            <a:br>
              <a:rPr lang="en-GB" sz="2000" dirty="0">
                <a:latin typeface="OPEN SANDS"/>
              </a:rPr>
            </a:br>
            <a:br>
              <a:rPr lang="en-GB" sz="2000" dirty="0">
                <a:latin typeface="OPEN SANDS"/>
              </a:rPr>
            </a:br>
            <a:br>
              <a:rPr lang="en-GB" sz="2000" dirty="0">
                <a:latin typeface="OPEN SANDS"/>
              </a:rPr>
            </a:br>
            <a:r>
              <a:rPr lang="en-GB" sz="2000" b="1" dirty="0">
                <a:latin typeface="OPEN SANDS"/>
              </a:rPr>
              <a:t>PRESENTATION BY </a:t>
            </a:r>
            <a:br>
              <a:rPr lang="en-GB" sz="3600" dirty="0">
                <a:latin typeface="OPEN SANDS"/>
              </a:rPr>
            </a:br>
            <a:br>
              <a:rPr lang="en-GB" sz="3600" dirty="0">
                <a:latin typeface="OPEN SANDS"/>
              </a:rPr>
            </a:br>
            <a:r>
              <a:rPr lang="en-GB" sz="4000" b="1" dirty="0">
                <a:latin typeface="Agency FB" panose="020B0503020202020204" pitchFamily="34" charset="0"/>
              </a:rPr>
              <a:t>HON JOSEPH CUDJOE</a:t>
            </a:r>
            <a:br>
              <a:rPr lang="en-GB" sz="4000" b="1" dirty="0">
                <a:latin typeface="Agency FB" panose="020B0503020202020204" pitchFamily="34" charset="0"/>
              </a:rPr>
            </a:br>
            <a:r>
              <a:rPr lang="en-GB" sz="4000" dirty="0">
                <a:latin typeface="Agency FB" panose="020B0503020202020204" pitchFamily="34" charset="0"/>
              </a:rPr>
              <a:t>Minister for Public Enterprises</a:t>
            </a:r>
            <a:br>
              <a:rPr lang="en-GB" sz="4000" dirty="0">
                <a:latin typeface="OPEN SANDS"/>
              </a:rPr>
            </a:br>
            <a:r>
              <a:rPr lang="en-GB" sz="4000" dirty="0">
                <a:latin typeface="OPEN SANDS"/>
              </a:rPr>
              <a:t> </a:t>
            </a:r>
            <a:br>
              <a:rPr lang="en-GB" sz="4000" dirty="0">
                <a:latin typeface="OPEN SANDS"/>
              </a:rPr>
            </a:br>
            <a:r>
              <a:rPr lang="en-GB" sz="1800" b="1" dirty="0">
                <a:latin typeface="Arial" panose="020B0604020202020204" pitchFamily="34" charset="0"/>
                <a:cs typeface="Arial" panose="020B0604020202020204" pitchFamily="34" charset="0"/>
              </a:rPr>
              <a:t>12</a:t>
            </a:r>
            <a:r>
              <a:rPr lang="en-GB" sz="1800" b="1" baseline="30000" dirty="0">
                <a:latin typeface="Arial" panose="020B0604020202020204" pitchFamily="34" charset="0"/>
                <a:cs typeface="Arial" panose="020B0604020202020204" pitchFamily="34" charset="0"/>
              </a:rPr>
              <a:t>TH</a:t>
            </a:r>
            <a:r>
              <a:rPr lang="en-GB" sz="1800" b="1" dirty="0">
                <a:latin typeface="Arial" panose="020B0604020202020204" pitchFamily="34" charset="0"/>
                <a:cs typeface="Arial" panose="020B0604020202020204" pitchFamily="34" charset="0"/>
              </a:rPr>
              <a:t> July 2023</a:t>
            </a:r>
            <a:endParaRPr lang="en-GB" sz="40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428269" y="213923"/>
            <a:ext cx="5106245" cy="5548722"/>
          </a:xfrm>
        </p:spPr>
        <p:txBody>
          <a:bodyPr>
            <a:normAutofit/>
          </a:bodyPr>
          <a:lstStyle/>
          <a:p>
            <a:pPr algn="l"/>
            <a:endParaRPr lang="en-GB" sz="2000" dirty="0"/>
          </a:p>
          <a:p>
            <a:r>
              <a:rPr lang="en-GB" sz="3200" b="1" dirty="0">
                <a:latin typeface="Arial" panose="020B0604020202020204" pitchFamily="34" charset="0"/>
                <a:cs typeface="Arial" panose="020B0604020202020204" pitchFamily="34" charset="0"/>
              </a:rPr>
              <a:t>MINISTER’S PRESS BRIEFING</a:t>
            </a:r>
          </a:p>
          <a:p>
            <a:endParaRPr lang="en-GB" sz="3500" b="1" dirty="0">
              <a:latin typeface="Centaur" panose="02030504050205020304" pitchFamily="18" charset="0"/>
            </a:endParaRPr>
          </a:p>
          <a:p>
            <a:r>
              <a:rPr lang="en-GB" sz="3500" b="1" dirty="0">
                <a:solidFill>
                  <a:schemeClr val="accent1"/>
                </a:solidFill>
                <a:latin typeface="Centaur" panose="02030504050205020304" pitchFamily="18" charset="0"/>
              </a:rPr>
              <a:t>Theme:  Improving Public Enterprises Portfolio</a:t>
            </a:r>
          </a:p>
          <a:p>
            <a:endParaRPr lang="en-GB" sz="2600" b="1" dirty="0">
              <a:solidFill>
                <a:schemeClr val="accent1"/>
              </a:solidFill>
              <a:latin typeface="Century Gothic" panose="020B0502020202020204" pitchFamily="34" charset="0"/>
            </a:endParaRPr>
          </a:p>
          <a:p>
            <a:endParaRPr lang="en-GB" sz="2600" b="1" dirty="0">
              <a:solidFill>
                <a:schemeClr val="accent1"/>
              </a:solidFill>
              <a:latin typeface="Century Schoolbook" panose="02040604050505020304" pitchFamily="18" charset="0"/>
            </a:endParaRPr>
          </a:p>
          <a:p>
            <a:endParaRPr lang="en-GB" sz="2600" b="1" dirty="0">
              <a:solidFill>
                <a:schemeClr val="accent1"/>
              </a:solidFill>
              <a:latin typeface="Century Schoolbook" panose="02040604050505020304" pitchFamily="18" charset="0"/>
            </a:endParaRPr>
          </a:p>
          <a:p>
            <a:pPr algn="l"/>
            <a:endParaRPr lang="en-GB" sz="2000" dirty="0"/>
          </a:p>
          <a:p>
            <a:pPr algn="l"/>
            <a:endParaRPr lang="en-GB" sz="2000" dirty="0"/>
          </a:p>
          <a:p>
            <a:pPr algn="l"/>
            <a:endParaRPr lang="en-GB" sz="2000" dirty="0"/>
          </a:p>
          <a:p>
            <a:pPr algn="l"/>
            <a:endParaRPr lang="en-GB" sz="2000" dirty="0"/>
          </a:p>
          <a:p>
            <a:pPr algn="l"/>
            <a:endParaRPr lang="en-GB" sz="2000" dirty="0"/>
          </a:p>
        </p:txBody>
      </p:sp>
      <p:pic>
        <p:nvPicPr>
          <p:cNvPr id="7" name="Picture 6"/>
          <p:cNvPicPr>
            <a:picLocks noChangeAspect="1"/>
          </p:cNvPicPr>
          <p:nvPr/>
        </p:nvPicPr>
        <p:blipFill>
          <a:blip r:embed="rId2"/>
          <a:stretch>
            <a:fillRect/>
          </a:stretch>
        </p:blipFill>
        <p:spPr>
          <a:xfrm>
            <a:off x="6205614" y="747074"/>
            <a:ext cx="4942280" cy="4119459"/>
          </a:xfrm>
          <a:prstGeom prst="rect">
            <a:avLst/>
          </a:prstGeom>
        </p:spPr>
      </p:pic>
      <p:sp>
        <p:nvSpPr>
          <p:cNvPr id="4" name="Slide Number Placeholder 3">
            <a:extLst>
              <a:ext uri="{FF2B5EF4-FFF2-40B4-BE49-F238E27FC236}">
                <a16:creationId xmlns:a16="http://schemas.microsoft.com/office/drawing/2014/main" id="{7D4C0EE7-4CA5-10DF-B98E-7ADC720D3CB3}"/>
              </a:ext>
            </a:extLst>
          </p:cNvPr>
          <p:cNvSpPr>
            <a:spLocks noGrp="1"/>
          </p:cNvSpPr>
          <p:nvPr>
            <p:ph type="sldNum" sz="quarter" idx="12"/>
          </p:nvPr>
        </p:nvSpPr>
        <p:spPr/>
        <p:txBody>
          <a:bodyPr/>
          <a:lstStyle/>
          <a:p>
            <a:fld id="{700D71AB-104F-4116-9F4C-372DB5755DBB}" type="slidenum">
              <a:rPr lang="en-GB" smtClean="0"/>
              <a:t>1</a:t>
            </a:fld>
            <a:endParaRPr lang="en-GB" dirty="0"/>
          </a:p>
        </p:txBody>
      </p:sp>
    </p:spTree>
    <p:extLst>
      <p:ext uri="{BB962C8B-B14F-4D97-AF65-F5344CB8AC3E}">
        <p14:creationId xmlns:p14="http://schemas.microsoft.com/office/powerpoint/2010/main" val="76037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97923" y="294538"/>
            <a:ext cx="9280267" cy="1033669"/>
          </a:xfrm>
        </p:spPr>
        <p:txBody>
          <a:bodyPr>
            <a:noAutofit/>
          </a:bodyPr>
          <a:lstStyle/>
          <a:p>
            <a:b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4400" b="1" i="0" u="none" strike="noStrike" kern="1200" cap="none" spc="0" normalizeH="0" baseline="0" noProof="0" dirty="0">
                <a:ln>
                  <a:noFill/>
                </a:ln>
                <a:solidFill>
                  <a:schemeClr val="bg1"/>
                </a:solidFill>
                <a:effectLst/>
                <a:uLnTx/>
                <a:uFillTx/>
                <a:latin typeface="Calibri Light" panose="020F0302020204030204"/>
                <a:ea typeface="+mj-ea"/>
                <a:cs typeface="+mj-cs"/>
              </a:rPr>
              <a:t>Assets of Inactive/Defunct Gov’t Entities</a:t>
            </a:r>
            <a:br>
              <a:rPr lang="en-GB" b="1" dirty="0">
                <a:solidFill>
                  <a:srgbClr val="FFFFFF"/>
                </a:solidFill>
                <a:latin typeface="OPEN SANDS"/>
              </a:rPr>
            </a:br>
            <a:endParaRPr lang="en-GB" b="1" dirty="0">
              <a:solidFill>
                <a:srgbClr val="FFFFFF"/>
              </a:solidFill>
              <a:latin typeface="OPEN SANDS"/>
            </a:endParaRPr>
          </a:p>
        </p:txBody>
      </p:sp>
      <p:pic>
        <p:nvPicPr>
          <p:cNvPr id="4" name="Picture 3"/>
          <p:cNvPicPr>
            <a:picLocks noChangeAspect="1"/>
          </p:cNvPicPr>
          <p:nvPr/>
        </p:nvPicPr>
        <p:blipFill>
          <a:blip r:embed="rId2"/>
          <a:stretch>
            <a:fillRect/>
          </a:stretch>
        </p:blipFill>
        <p:spPr>
          <a:xfrm>
            <a:off x="10464800" y="0"/>
            <a:ext cx="1727200" cy="1288757"/>
          </a:xfrm>
          <a:prstGeom prst="rect">
            <a:avLst/>
          </a:prstGeom>
        </p:spPr>
      </p:pic>
      <p:sp>
        <p:nvSpPr>
          <p:cNvPr id="6" name="Text Placeholder 2">
            <a:extLst>
              <a:ext uri="{FF2B5EF4-FFF2-40B4-BE49-F238E27FC236}">
                <a16:creationId xmlns:a16="http://schemas.microsoft.com/office/drawing/2014/main" id="{AC5D1CEE-605C-3D37-A764-F71C03B7D41F}"/>
              </a:ext>
            </a:extLst>
          </p:cNvPr>
          <p:cNvSpPr txBox="1">
            <a:spLocks/>
          </p:cNvSpPr>
          <p:nvPr/>
        </p:nvSpPr>
        <p:spPr>
          <a:xfrm>
            <a:off x="254319" y="1891970"/>
            <a:ext cx="5157787" cy="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1" u="none" strike="noStrike" kern="1200" cap="none" spc="0" normalizeH="0" baseline="0" noProof="0" dirty="0">
                <a:ln>
                  <a:noFill/>
                </a:ln>
                <a:solidFill>
                  <a:prstClr val="black"/>
                </a:solidFill>
                <a:effectLst/>
                <a:uLnTx/>
                <a:uFillTx/>
                <a:latin typeface="Calibri" panose="020F0502020204030204"/>
                <a:ea typeface="+mn-ea"/>
                <a:cs typeface="+mn-cs"/>
              </a:rPr>
              <a:t>Ghana Food Production Corporation(Regional Office at Srodae)</a:t>
            </a:r>
          </a:p>
        </p:txBody>
      </p:sp>
      <p:sp>
        <p:nvSpPr>
          <p:cNvPr id="8" name="Text Placeholder 4">
            <a:extLst>
              <a:ext uri="{FF2B5EF4-FFF2-40B4-BE49-F238E27FC236}">
                <a16:creationId xmlns:a16="http://schemas.microsoft.com/office/drawing/2014/main" id="{CB25058E-827B-12A0-734B-079596BB8A4D}"/>
              </a:ext>
            </a:extLst>
          </p:cNvPr>
          <p:cNvSpPr txBox="1">
            <a:spLocks/>
          </p:cNvSpPr>
          <p:nvPr/>
        </p:nvSpPr>
        <p:spPr>
          <a:xfrm>
            <a:off x="6039925" y="1811602"/>
            <a:ext cx="563872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State Construction Company (Guesthouse at Northern Region-</a:t>
            </a:r>
            <a:r>
              <a:rPr kumimoji="0" lang="en-US" sz="2400" i="0" u="none" strike="noStrike" kern="1200" cap="none" spc="0" normalizeH="0" baseline="0" noProof="0" dirty="0" err="1">
                <a:ln>
                  <a:noFill/>
                </a:ln>
                <a:solidFill>
                  <a:prstClr val="black"/>
                </a:solidFill>
                <a:effectLst/>
                <a:uLnTx/>
                <a:uFillTx/>
                <a:latin typeface="Calibri" panose="020F0502020204030204"/>
                <a:ea typeface="+mn-ea"/>
                <a:cs typeface="+mn-cs"/>
              </a:rPr>
              <a:t>Dagomba</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 Street)</a:t>
            </a:r>
          </a:p>
        </p:txBody>
      </p:sp>
      <p:pic>
        <p:nvPicPr>
          <p:cNvPr id="5" name="Picture 4">
            <a:extLst>
              <a:ext uri="{FF2B5EF4-FFF2-40B4-BE49-F238E27FC236}">
                <a16:creationId xmlns:a16="http://schemas.microsoft.com/office/drawing/2014/main" id="{52491B19-5355-E051-7EA9-6056477A6724}"/>
              </a:ext>
            </a:extLst>
          </p:cNvPr>
          <p:cNvPicPr>
            <a:picLocks noChangeAspect="1"/>
          </p:cNvPicPr>
          <p:nvPr/>
        </p:nvPicPr>
        <p:blipFill>
          <a:blip r:embed="rId3"/>
          <a:stretch>
            <a:fillRect/>
          </a:stretch>
        </p:blipFill>
        <p:spPr>
          <a:xfrm>
            <a:off x="393735" y="2808970"/>
            <a:ext cx="5157663" cy="3310415"/>
          </a:xfrm>
          <a:prstGeom prst="rect">
            <a:avLst/>
          </a:prstGeom>
        </p:spPr>
      </p:pic>
      <p:pic>
        <p:nvPicPr>
          <p:cNvPr id="7" name="Picture 6">
            <a:extLst>
              <a:ext uri="{FF2B5EF4-FFF2-40B4-BE49-F238E27FC236}">
                <a16:creationId xmlns:a16="http://schemas.microsoft.com/office/drawing/2014/main" id="{02AEE577-84CA-5180-3D3A-947494867101}"/>
              </a:ext>
            </a:extLst>
          </p:cNvPr>
          <p:cNvPicPr>
            <a:picLocks noChangeAspect="1"/>
          </p:cNvPicPr>
          <p:nvPr/>
        </p:nvPicPr>
        <p:blipFill>
          <a:blip r:embed="rId4"/>
          <a:stretch>
            <a:fillRect/>
          </a:stretch>
        </p:blipFill>
        <p:spPr>
          <a:xfrm>
            <a:off x="6194426" y="2876151"/>
            <a:ext cx="5667019" cy="3309760"/>
          </a:xfrm>
          <a:prstGeom prst="rect">
            <a:avLst/>
          </a:prstGeom>
        </p:spPr>
      </p:pic>
      <p:sp>
        <p:nvSpPr>
          <p:cNvPr id="10" name="Slide Number Placeholder 9">
            <a:extLst>
              <a:ext uri="{FF2B5EF4-FFF2-40B4-BE49-F238E27FC236}">
                <a16:creationId xmlns:a16="http://schemas.microsoft.com/office/drawing/2014/main" id="{A11114BC-D26F-3762-6796-D95BCC970CF3}"/>
              </a:ext>
            </a:extLst>
          </p:cNvPr>
          <p:cNvSpPr>
            <a:spLocks noGrp="1"/>
          </p:cNvSpPr>
          <p:nvPr>
            <p:ph type="sldNum" sz="quarter" idx="12"/>
          </p:nvPr>
        </p:nvSpPr>
        <p:spPr/>
        <p:txBody>
          <a:bodyPr/>
          <a:lstStyle/>
          <a:p>
            <a:fld id="{700D71AB-104F-4116-9F4C-372DB5755DBB}" type="slidenum">
              <a:rPr lang="en-GB" smtClean="0"/>
              <a:t>10</a:t>
            </a:fld>
            <a:endParaRPr lang="en-GB" dirty="0"/>
          </a:p>
        </p:txBody>
      </p:sp>
    </p:spTree>
    <p:extLst>
      <p:ext uri="{BB962C8B-B14F-4D97-AF65-F5344CB8AC3E}">
        <p14:creationId xmlns:p14="http://schemas.microsoft.com/office/powerpoint/2010/main" val="3520420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24543" y="4550229"/>
            <a:ext cx="3476430" cy="1816659"/>
          </a:xfrm>
        </p:spPr>
        <p:txBody>
          <a:bodyPr anchor="b">
            <a:noAutofit/>
          </a:bodyPr>
          <a:lstStyle/>
          <a:p>
            <a:pPr algn="ctr"/>
            <a:r>
              <a:rPr lang="en-GB" sz="2400" b="1" dirty="0">
                <a:solidFill>
                  <a:srgbClr val="FFFFFF"/>
                </a:solidFill>
                <a:latin typeface="Arial" panose="020B0604020202020204" pitchFamily="34" charset="0"/>
                <a:cs typeface="Arial" panose="020B0604020202020204" pitchFamily="34" charset="0"/>
              </a:rPr>
              <a:t>IMPROVED COMPLIANCE REPORTING, TRANSPARENCY AND ACCOUNTABILITY </a:t>
            </a:r>
          </a:p>
        </p:txBody>
      </p:sp>
      <p:graphicFrame>
        <p:nvGraphicFramePr>
          <p:cNvPr id="3" name="Table 2">
            <a:extLst>
              <a:ext uri="{FF2B5EF4-FFF2-40B4-BE49-F238E27FC236}">
                <a16:creationId xmlns:a16="http://schemas.microsoft.com/office/drawing/2014/main" id="{E14540A6-4C12-1F51-887E-C1D989E59291}"/>
              </a:ext>
            </a:extLst>
          </p:cNvPr>
          <p:cNvGraphicFramePr>
            <a:graphicFrameLocks noGrp="1"/>
          </p:cNvGraphicFramePr>
          <p:nvPr>
            <p:extLst>
              <p:ext uri="{D42A27DB-BD31-4B8C-83A1-F6EECF244321}">
                <p14:modId xmlns:p14="http://schemas.microsoft.com/office/powerpoint/2010/main" val="2039397811"/>
              </p:ext>
            </p:extLst>
          </p:nvPr>
        </p:nvGraphicFramePr>
        <p:xfrm>
          <a:off x="4147457" y="270431"/>
          <a:ext cx="7913914" cy="6296858"/>
        </p:xfrm>
        <a:graphic>
          <a:graphicData uri="http://schemas.openxmlformats.org/drawingml/2006/table">
            <a:tbl>
              <a:tblPr firstRow="1" firstCol="1" bandRow="1"/>
              <a:tblGrid>
                <a:gridCol w="1105539">
                  <a:extLst>
                    <a:ext uri="{9D8B030D-6E8A-4147-A177-3AD203B41FA5}">
                      <a16:colId xmlns:a16="http://schemas.microsoft.com/office/drawing/2014/main" val="2575293664"/>
                    </a:ext>
                  </a:extLst>
                </a:gridCol>
                <a:gridCol w="1772712">
                  <a:extLst>
                    <a:ext uri="{9D8B030D-6E8A-4147-A177-3AD203B41FA5}">
                      <a16:colId xmlns:a16="http://schemas.microsoft.com/office/drawing/2014/main" val="601815450"/>
                    </a:ext>
                  </a:extLst>
                </a:gridCol>
                <a:gridCol w="1198845">
                  <a:extLst>
                    <a:ext uri="{9D8B030D-6E8A-4147-A177-3AD203B41FA5}">
                      <a16:colId xmlns:a16="http://schemas.microsoft.com/office/drawing/2014/main" val="2383648519"/>
                    </a:ext>
                  </a:extLst>
                </a:gridCol>
                <a:gridCol w="1420190">
                  <a:extLst>
                    <a:ext uri="{9D8B030D-6E8A-4147-A177-3AD203B41FA5}">
                      <a16:colId xmlns:a16="http://schemas.microsoft.com/office/drawing/2014/main" val="4103833664"/>
                    </a:ext>
                  </a:extLst>
                </a:gridCol>
                <a:gridCol w="849086">
                  <a:extLst>
                    <a:ext uri="{9D8B030D-6E8A-4147-A177-3AD203B41FA5}">
                      <a16:colId xmlns:a16="http://schemas.microsoft.com/office/drawing/2014/main" val="4042945963"/>
                    </a:ext>
                  </a:extLst>
                </a:gridCol>
                <a:gridCol w="1567542">
                  <a:extLst>
                    <a:ext uri="{9D8B030D-6E8A-4147-A177-3AD203B41FA5}">
                      <a16:colId xmlns:a16="http://schemas.microsoft.com/office/drawing/2014/main" val="370599391"/>
                    </a:ext>
                  </a:extLst>
                </a:gridCol>
              </a:tblGrid>
              <a:tr h="474589">
                <a:tc rowSpan="3">
                  <a:txBody>
                    <a:bodyPr/>
                    <a:lstStyle/>
                    <a:p>
                      <a:pPr marL="0" marR="0" algn="just">
                        <a:lnSpc>
                          <a:spcPct val="107000"/>
                        </a:lnSpc>
                        <a:spcBef>
                          <a:spcPts val="0"/>
                        </a:spcBef>
                        <a:spcAft>
                          <a:spcPts val="0"/>
                        </a:spcAft>
                      </a:pPr>
                      <a:r>
                        <a:rPr lang="en-US" sz="2400" b="1" dirty="0">
                          <a:effectLst/>
                          <a:latin typeface="Arial" panose="020B0604020202020204" pitchFamily="34" charset="0"/>
                          <a:ea typeface="Calibri" panose="020F0502020204030204" pitchFamily="34" charset="0"/>
                          <a:cs typeface="Arial" panose="020B0604020202020204" pitchFamily="34" charset="0"/>
                        </a:rPr>
                        <a:t>YEAR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lnSpc>
                          <a:spcPct val="107000"/>
                        </a:lnSpc>
                        <a:spcBef>
                          <a:spcPts val="0"/>
                        </a:spcBef>
                        <a:spcAft>
                          <a:spcPts val="0"/>
                        </a:spcAft>
                      </a:pPr>
                      <a:r>
                        <a:rPr lang="en-US" sz="2400" b="1" dirty="0">
                          <a:effectLst/>
                          <a:latin typeface="Arial" panose="020B0604020202020204" pitchFamily="34" charset="0"/>
                          <a:ea typeface="Calibri" panose="020F0502020204030204" pitchFamily="34" charset="0"/>
                          <a:cs typeface="Arial" panose="020B0604020202020204" pitchFamily="34" charset="0"/>
                        </a:rPr>
                        <a:t>NO. OF ENTITIES THAT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5110246"/>
                  </a:ext>
                </a:extLst>
              </a:tr>
              <a:tr h="784297">
                <a:tc vMerge="1">
                  <a:txBody>
                    <a:bodyPr/>
                    <a:lstStyle/>
                    <a:p>
                      <a:endParaRPr lang="en-US"/>
                    </a:p>
                  </a:txBody>
                  <a:tcPr/>
                </a:tc>
                <a:tc rowSpan="2">
                  <a:txBody>
                    <a:bodyPr/>
                    <a:lstStyle/>
                    <a:p>
                      <a:pPr marL="0" marR="0" algn="just">
                        <a:lnSpc>
                          <a:spcPct val="107000"/>
                        </a:lnSpc>
                        <a:spcBef>
                          <a:spcPts val="0"/>
                        </a:spcBef>
                        <a:spcAft>
                          <a:spcPts val="0"/>
                        </a:spcAft>
                      </a:pPr>
                      <a:r>
                        <a:rPr lang="en-US" sz="1800" b="1" dirty="0">
                          <a:effectLst/>
                          <a:latin typeface="Arial" panose="020B0604020202020204" pitchFamily="34" charset="0"/>
                          <a:ea typeface="Calibri" panose="020F0502020204030204" pitchFamily="34" charset="0"/>
                          <a:cs typeface="Arial" panose="020B0604020202020204" pitchFamily="34" charset="0"/>
                        </a:rPr>
                        <a:t>SIGNED </a:t>
                      </a:r>
                      <a:r>
                        <a:rPr lang="en-US" sz="1600" b="1" dirty="0">
                          <a:effectLst/>
                          <a:latin typeface="Arial" panose="020B0604020202020204" pitchFamily="34" charset="0"/>
                          <a:ea typeface="Calibri" panose="020F0502020204030204" pitchFamily="34" charset="0"/>
                          <a:cs typeface="Arial" panose="020B0604020202020204" pitchFamily="34" charset="0"/>
                        </a:rPr>
                        <a:t>PERFORMANCE</a:t>
                      </a:r>
                      <a:r>
                        <a:rPr lang="en-US" sz="1400" b="1" dirty="0">
                          <a:effectLst/>
                          <a:latin typeface="Arial" panose="020B0604020202020204" pitchFamily="34" charset="0"/>
                          <a:ea typeface="Calibri" panose="020F0502020204030204" pitchFamily="34" charset="0"/>
                          <a:cs typeface="Arial" panose="020B0604020202020204" pitchFamily="34" charset="0"/>
                        </a:rPr>
                        <a:t> </a:t>
                      </a:r>
                      <a:r>
                        <a:rPr lang="en-US" sz="1800" b="1" dirty="0">
                          <a:effectLst/>
                          <a:latin typeface="Arial" panose="020B0604020202020204" pitchFamily="34" charset="0"/>
                          <a:ea typeface="Calibri" panose="020F0502020204030204" pitchFamily="34" charset="0"/>
                          <a:cs typeface="Arial" panose="020B0604020202020204" pitchFamily="34" charset="0"/>
                        </a:rPr>
                        <a:t>CONTRACTS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07000"/>
                        </a:lnSpc>
                        <a:spcBef>
                          <a:spcPts val="0"/>
                        </a:spcBef>
                        <a:spcAft>
                          <a:spcPts val="0"/>
                        </a:spcAft>
                      </a:pPr>
                      <a:r>
                        <a:rPr lang="en-US" sz="2000" b="1" dirty="0">
                          <a:effectLst/>
                          <a:latin typeface="Arial" panose="020B0604020202020204" pitchFamily="34" charset="0"/>
                          <a:ea typeface="Calibri" panose="020F0502020204030204" pitchFamily="34" charset="0"/>
                          <a:cs typeface="Arial" panose="020B0604020202020204" pitchFamily="34" charset="0"/>
                        </a:rPr>
                        <a:t>PREPARED AND SUBMITTED ACCOUNTS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marL="0" marR="0" algn="just">
                        <a:lnSpc>
                          <a:spcPct val="107000"/>
                        </a:lnSpc>
                        <a:spcBef>
                          <a:spcPts val="0"/>
                        </a:spcBef>
                        <a:spcAft>
                          <a:spcPts val="0"/>
                        </a:spcAft>
                      </a:pPr>
                      <a:r>
                        <a:rPr lang="en-US" sz="1800" b="1" dirty="0">
                          <a:effectLst/>
                          <a:latin typeface="Arial" panose="020B0604020202020204" pitchFamily="34" charset="0"/>
                          <a:ea typeface="Calibri" panose="020F0502020204030204" pitchFamily="34" charset="0"/>
                          <a:cs typeface="Arial" panose="020B0604020202020204" pitchFamily="34" charset="0"/>
                        </a:rPr>
                        <a:t>COVERED IN NATIONAL ACCOUNTS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1503075"/>
                  </a:ext>
                </a:extLst>
              </a:tr>
              <a:tr h="609764">
                <a:tc vMerge="1">
                  <a:txBody>
                    <a:bodyPr/>
                    <a:lstStyle/>
                    <a:p>
                      <a:endParaRPr lang="en-US"/>
                    </a:p>
                  </a:txBody>
                  <a:tcPr/>
                </a:tc>
                <a:tc vMerge="1">
                  <a:txBody>
                    <a:bodyPr/>
                    <a:lstStyle/>
                    <a:p>
                      <a:endParaRPr lang="en-US"/>
                    </a:p>
                  </a:txBody>
                  <a:tcPr/>
                </a:tc>
                <a:tc>
                  <a:txBody>
                    <a:bodyPr/>
                    <a:lstStyle/>
                    <a:p>
                      <a:pPr marL="0" marR="0" algn="just">
                        <a:lnSpc>
                          <a:spcPct val="107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AUDITED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UNAUDITED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TOTAL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431209006"/>
                  </a:ext>
                </a:extLst>
              </a:tr>
              <a:tr h="553526">
                <a:tc>
                  <a:txBody>
                    <a:bodyPr/>
                    <a:lstStyle/>
                    <a:p>
                      <a:pPr marL="0" marR="0" algn="just">
                        <a:lnSpc>
                          <a:spcPct val="107000"/>
                        </a:lnSpc>
                        <a:spcBef>
                          <a:spcPts val="0"/>
                        </a:spcBef>
                        <a:spcAft>
                          <a:spcPts val="0"/>
                        </a:spcAft>
                      </a:pP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2016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b="0" dirty="0">
                          <a:solidFill>
                            <a:srgbClr val="FF0000"/>
                          </a:solidFill>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9195932"/>
                  </a:ext>
                </a:extLst>
              </a:tr>
              <a:tr h="553526">
                <a:tc>
                  <a:txBody>
                    <a:bodyPr/>
                    <a:lstStyle/>
                    <a:p>
                      <a:pPr marL="0" marR="0" algn="just">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2017</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25</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5</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44</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49</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5972160"/>
                  </a:ext>
                </a:extLst>
              </a:tr>
              <a:tr h="553526">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2018</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41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44</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33</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77</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227199"/>
                  </a:ext>
                </a:extLst>
              </a:tr>
              <a:tr h="553526">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2019</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47</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65</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41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106</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2716860"/>
                  </a:ext>
                </a:extLst>
              </a:tr>
              <a:tr h="553526">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2020</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63</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79</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53</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132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19</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1926452"/>
                  </a:ext>
                </a:extLst>
              </a:tr>
              <a:tr h="553526">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2021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67</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95</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37</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a:effectLst/>
                          <a:latin typeface="Arial" panose="020B0604020202020204" pitchFamily="34" charset="0"/>
                          <a:ea typeface="Calibri" panose="020F0502020204030204" pitchFamily="34" charset="0"/>
                          <a:cs typeface="Arial" panose="020B0604020202020204" pitchFamily="34" charset="0"/>
                        </a:rPr>
                        <a:t>132</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47</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7447477"/>
                  </a:ext>
                </a:extLst>
              </a:tr>
              <a:tr h="553526">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2022</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63</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62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3409150"/>
                  </a:ext>
                </a:extLst>
              </a:tr>
              <a:tr h="553526">
                <a:tc>
                  <a:txBody>
                    <a:bodyPr/>
                    <a:lstStyle/>
                    <a:p>
                      <a:pPr marL="0" marR="0" algn="just">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2023</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73</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a:effectLst/>
                          <a:latin typeface="Arial" panose="020B0604020202020204" pitchFamily="34" charset="0"/>
                          <a:ea typeface="Calibri" panose="020F050202020403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274640"/>
                  </a:ext>
                </a:extLst>
              </a:tr>
            </a:tbl>
          </a:graphicData>
        </a:graphic>
      </p:graphicFrame>
      <p:sp>
        <p:nvSpPr>
          <p:cNvPr id="2" name="Slide Number Placeholder 1">
            <a:extLst>
              <a:ext uri="{FF2B5EF4-FFF2-40B4-BE49-F238E27FC236}">
                <a16:creationId xmlns:a16="http://schemas.microsoft.com/office/drawing/2014/main" id="{B9664395-6D78-7C2E-95B9-061D1839FA6C}"/>
              </a:ext>
            </a:extLst>
          </p:cNvPr>
          <p:cNvSpPr>
            <a:spLocks noGrp="1"/>
          </p:cNvSpPr>
          <p:nvPr>
            <p:ph type="sldNum" sz="quarter" idx="12"/>
          </p:nvPr>
        </p:nvSpPr>
        <p:spPr/>
        <p:txBody>
          <a:bodyPr/>
          <a:lstStyle/>
          <a:p>
            <a:fld id="{700D71AB-104F-4116-9F4C-372DB5755DBB}" type="slidenum">
              <a:rPr lang="en-GB" smtClean="0"/>
              <a:t>11</a:t>
            </a:fld>
            <a:endParaRPr lang="en-GB" dirty="0"/>
          </a:p>
        </p:txBody>
      </p:sp>
      <p:sp>
        <p:nvSpPr>
          <p:cNvPr id="6" name="Rectangle 5">
            <a:extLst>
              <a:ext uri="{FF2B5EF4-FFF2-40B4-BE49-F238E27FC236}">
                <a16:creationId xmlns:a16="http://schemas.microsoft.com/office/drawing/2014/main" id="{842EC39C-5003-12E7-9467-C83C873EF3DE}"/>
              </a:ext>
            </a:extLst>
          </p:cNvPr>
          <p:cNvSpPr/>
          <p:nvPr/>
        </p:nvSpPr>
        <p:spPr>
          <a:xfrm>
            <a:off x="598716" y="1086637"/>
            <a:ext cx="2821566" cy="2703710"/>
          </a:xfrm>
          <a:prstGeom prst="rect">
            <a:avLst/>
          </a:prstGeom>
          <a:blipFill rotWithShape="1">
            <a:blip r:embed="rId2"/>
            <a:srcRect/>
            <a:stretch>
              <a:fillRect l="-25000" r="-25000"/>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50847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88759" y="1891970"/>
            <a:ext cx="11205318" cy="4540914"/>
          </a:xfrm>
        </p:spPr>
        <p:txBody>
          <a:bodyPr anchor="ctr">
            <a:normAutofit/>
          </a:bodyPr>
          <a:lstStyle/>
          <a:p>
            <a:pPr marL="0" indent="0" algn="just">
              <a:buNone/>
              <a:defRPr/>
            </a:pPr>
            <a:endParaRPr lang="en-GB"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just" fontAlgn="auto">
              <a:buClrTx/>
              <a:buSzTx/>
              <a:buNone/>
              <a:tabLst/>
              <a:defRPr/>
            </a:pPr>
            <a:endParaRPr lang="en-GB" dirty="0">
              <a:latin typeface="Centaur" panose="02030504050205020304" pitchFamily="18" charset="0"/>
            </a:endParaRPr>
          </a:p>
        </p:txBody>
      </p:sp>
      <p:pic>
        <p:nvPicPr>
          <p:cNvPr id="4" name="Picture 3"/>
          <p:cNvPicPr>
            <a:picLocks noChangeAspect="1"/>
          </p:cNvPicPr>
          <p:nvPr/>
        </p:nvPicPr>
        <p:blipFill>
          <a:blip r:embed="rId2"/>
          <a:stretch>
            <a:fillRect/>
          </a:stretch>
        </p:blipFill>
        <p:spPr>
          <a:xfrm>
            <a:off x="10464800" y="0"/>
            <a:ext cx="1727200" cy="1288757"/>
          </a:xfrm>
          <a:prstGeom prst="rect">
            <a:avLst/>
          </a:prstGeom>
        </p:spPr>
      </p:pic>
      <p:sp>
        <p:nvSpPr>
          <p:cNvPr id="6" name="Title 1">
            <a:extLst>
              <a:ext uri="{FF2B5EF4-FFF2-40B4-BE49-F238E27FC236}">
                <a16:creationId xmlns:a16="http://schemas.microsoft.com/office/drawing/2014/main" id="{1F1747E2-D740-6710-3F68-97665188AA6A}"/>
              </a:ext>
            </a:extLst>
          </p:cNvPr>
          <p:cNvSpPr txBox="1">
            <a:spLocks/>
          </p:cNvSpPr>
          <p:nvPr/>
        </p:nvSpPr>
        <p:spPr>
          <a:xfrm>
            <a:off x="-4" y="226126"/>
            <a:ext cx="9896964" cy="955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latin typeface="Arial" panose="020B0604020202020204" pitchFamily="34" charset="0"/>
                <a:cs typeface="Arial" panose="020B0604020202020204" pitchFamily="34" charset="0"/>
              </a:rPr>
              <a:t> </a:t>
            </a: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a:p>
            <a:pPr algn="ctr"/>
            <a:r>
              <a:rPr kumimoji="0" lang="en-GB"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SIGNED </a:t>
            </a:r>
            <a:r>
              <a:rPr lang="en-GB" sz="4000" b="1" dirty="0">
                <a:solidFill>
                  <a:schemeClr val="bg1"/>
                </a:solidFill>
                <a:latin typeface="Arial" panose="020B0604020202020204" pitchFamily="34" charset="0"/>
                <a:cs typeface="Arial" panose="020B0604020202020204" pitchFamily="34" charset="0"/>
              </a:rPr>
              <a:t>P</a:t>
            </a:r>
            <a:r>
              <a:rPr kumimoji="0" lang="en-GB"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ERFORMANCE CONTRACTS</a:t>
            </a:r>
            <a:br>
              <a:rPr lang="en-GB" b="1" dirty="0">
                <a:latin typeface="Arial" panose="020B0604020202020204" pitchFamily="34" charset="0"/>
                <a:cs typeface="Arial" panose="020B0604020202020204" pitchFamily="34" charset="0"/>
              </a:rPr>
            </a:b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FF83033C-05F8-7251-ABDA-C230A510FC50}"/>
              </a:ext>
            </a:extLst>
          </p:cNvPr>
          <p:cNvSpPr>
            <a:spLocks noGrp="1"/>
          </p:cNvSpPr>
          <p:nvPr>
            <p:ph type="sldNum" sz="quarter" idx="12"/>
          </p:nvPr>
        </p:nvSpPr>
        <p:spPr/>
        <p:txBody>
          <a:bodyPr/>
          <a:lstStyle/>
          <a:p>
            <a:fld id="{700D71AB-104F-4116-9F4C-372DB5755DBB}" type="slidenum">
              <a:rPr lang="en-GB" smtClean="0"/>
              <a:t>12</a:t>
            </a:fld>
            <a:endParaRPr lang="en-GB" dirty="0"/>
          </a:p>
        </p:txBody>
      </p:sp>
      <p:pic>
        <p:nvPicPr>
          <p:cNvPr id="2" name="Picture 1" descr="A group of people standing at a podium&#10;&#10;Description automatically generated with medium confidence">
            <a:extLst>
              <a:ext uri="{FF2B5EF4-FFF2-40B4-BE49-F238E27FC236}">
                <a16:creationId xmlns:a16="http://schemas.microsoft.com/office/drawing/2014/main" id="{01CBB965-6F7B-942A-9457-8C0168D88EE4}"/>
              </a:ext>
            </a:extLst>
          </p:cNvPr>
          <p:cNvPicPr>
            <a:picLocks noChangeAspect="1"/>
          </p:cNvPicPr>
          <p:nvPr/>
        </p:nvPicPr>
        <p:blipFill rotWithShape="1">
          <a:blip r:embed="rId3">
            <a:extLst>
              <a:ext uri="{28A0092B-C50C-407E-A947-70E740481C1C}">
                <a14:useLocalDpi xmlns:a14="http://schemas.microsoft.com/office/drawing/2010/main" val="0"/>
              </a:ext>
            </a:extLst>
          </a:blip>
          <a:srcRect l="17036" t="12735" b="19149"/>
          <a:stretch/>
        </p:blipFill>
        <p:spPr>
          <a:xfrm>
            <a:off x="141514" y="2166257"/>
            <a:ext cx="3334962" cy="2144486"/>
          </a:xfrm>
          <a:prstGeom prst="rect">
            <a:avLst/>
          </a:prstGeom>
        </p:spPr>
      </p:pic>
      <p:graphicFrame>
        <p:nvGraphicFramePr>
          <p:cNvPr id="5" name="Chart 4">
            <a:extLst>
              <a:ext uri="{FF2B5EF4-FFF2-40B4-BE49-F238E27FC236}">
                <a16:creationId xmlns:a16="http://schemas.microsoft.com/office/drawing/2014/main" id="{77CC154F-8FA4-070D-EB03-ECD0F19D7D36}"/>
              </a:ext>
            </a:extLst>
          </p:cNvPr>
          <p:cNvGraphicFramePr/>
          <p:nvPr>
            <p:extLst>
              <p:ext uri="{D42A27DB-BD31-4B8C-83A1-F6EECF244321}">
                <p14:modId xmlns:p14="http://schemas.microsoft.com/office/powerpoint/2010/main" val="1044956249"/>
              </p:ext>
            </p:extLst>
          </p:nvPr>
        </p:nvGraphicFramePr>
        <p:xfrm>
          <a:off x="3476475" y="1891968"/>
          <a:ext cx="8426766" cy="43278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33920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10464800" y="0"/>
            <a:ext cx="1727200" cy="1288757"/>
          </a:xfrm>
          <a:prstGeom prst="rect">
            <a:avLst/>
          </a:prstGeom>
        </p:spPr>
      </p:pic>
      <p:sp>
        <p:nvSpPr>
          <p:cNvPr id="6" name="Title 1">
            <a:extLst>
              <a:ext uri="{FF2B5EF4-FFF2-40B4-BE49-F238E27FC236}">
                <a16:creationId xmlns:a16="http://schemas.microsoft.com/office/drawing/2014/main" id="{1F1747E2-D740-6710-3F68-97665188AA6A}"/>
              </a:ext>
            </a:extLst>
          </p:cNvPr>
          <p:cNvSpPr txBox="1">
            <a:spLocks/>
          </p:cNvSpPr>
          <p:nvPr/>
        </p:nvSpPr>
        <p:spPr>
          <a:xfrm>
            <a:off x="663165" y="176464"/>
            <a:ext cx="8922072" cy="955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latin typeface="OPEN SANDS"/>
              </a:rPr>
              <a:t> </a:t>
            </a:r>
            <a:br>
              <a:rPr lang="en-GB" b="1" dirty="0">
                <a:latin typeface="OPEN SANDS"/>
              </a:rPr>
            </a:br>
            <a:endParaRPr lang="en-GB" b="1" dirty="0">
              <a:latin typeface="OPEN SANDS"/>
            </a:endParaRPr>
          </a:p>
          <a:p>
            <a:pPr algn="ctr"/>
            <a:br>
              <a:rPr lang="en-GB" b="1" dirty="0">
                <a:latin typeface="OPEN SANDS"/>
              </a:rPr>
            </a:br>
            <a:br>
              <a:rPr lang="en-GB" b="1" dirty="0">
                <a:latin typeface="OPEN SANDS"/>
              </a:rPr>
            </a:br>
            <a:endParaRPr lang="en-GB" b="1" dirty="0">
              <a:latin typeface="OPEN SANDS"/>
            </a:endParaRPr>
          </a:p>
        </p:txBody>
      </p:sp>
      <p:sp>
        <p:nvSpPr>
          <p:cNvPr id="10" name="Slide Number Placeholder 9">
            <a:extLst>
              <a:ext uri="{FF2B5EF4-FFF2-40B4-BE49-F238E27FC236}">
                <a16:creationId xmlns:a16="http://schemas.microsoft.com/office/drawing/2014/main" id="{FF83033C-05F8-7251-ABDA-C230A510FC50}"/>
              </a:ext>
            </a:extLst>
          </p:cNvPr>
          <p:cNvSpPr>
            <a:spLocks noGrp="1"/>
          </p:cNvSpPr>
          <p:nvPr>
            <p:ph type="sldNum" sz="quarter" idx="12"/>
          </p:nvPr>
        </p:nvSpPr>
        <p:spPr/>
        <p:txBody>
          <a:bodyPr/>
          <a:lstStyle/>
          <a:p>
            <a:fld id="{700D71AB-104F-4116-9F4C-372DB5755DBB}" type="slidenum">
              <a:rPr lang="en-GB" smtClean="0"/>
              <a:t>13</a:t>
            </a:fld>
            <a:endParaRPr lang="en-GB" dirty="0"/>
          </a:p>
        </p:txBody>
      </p:sp>
      <p:sp>
        <p:nvSpPr>
          <p:cNvPr id="12" name="TextBox 11">
            <a:extLst>
              <a:ext uri="{FF2B5EF4-FFF2-40B4-BE49-F238E27FC236}">
                <a16:creationId xmlns:a16="http://schemas.microsoft.com/office/drawing/2014/main" id="{F4241747-5CBA-D199-E27F-DA896E3DE21F}"/>
              </a:ext>
            </a:extLst>
          </p:cNvPr>
          <p:cNvSpPr txBox="1"/>
          <p:nvPr/>
        </p:nvSpPr>
        <p:spPr>
          <a:xfrm>
            <a:off x="338828" y="320423"/>
            <a:ext cx="924640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Calibri" panose="020F0502020204030204"/>
                <a:ea typeface="+mn-ea"/>
                <a:cs typeface="+mn-cs"/>
              </a:rPr>
              <a:t>Prepared and Submitted Audited Accounts</a:t>
            </a:r>
          </a:p>
        </p:txBody>
      </p:sp>
      <p:pic>
        <p:nvPicPr>
          <p:cNvPr id="14" name="Picture 13">
            <a:extLst>
              <a:ext uri="{FF2B5EF4-FFF2-40B4-BE49-F238E27FC236}">
                <a16:creationId xmlns:a16="http://schemas.microsoft.com/office/drawing/2014/main" id="{DD9AFBF2-E1BD-C81F-D050-365C04E4035B}"/>
              </a:ext>
            </a:extLst>
          </p:cNvPr>
          <p:cNvPicPr>
            <a:picLocks noChangeAspect="1"/>
          </p:cNvPicPr>
          <p:nvPr/>
        </p:nvPicPr>
        <p:blipFill>
          <a:blip r:embed="rId3"/>
          <a:stretch>
            <a:fillRect/>
          </a:stretch>
        </p:blipFill>
        <p:spPr>
          <a:xfrm>
            <a:off x="0" y="2114231"/>
            <a:ext cx="3124195" cy="4093028"/>
          </a:xfrm>
          <a:prstGeom prst="rect">
            <a:avLst/>
          </a:prstGeom>
        </p:spPr>
      </p:pic>
      <p:graphicFrame>
        <p:nvGraphicFramePr>
          <p:cNvPr id="3" name="Chart 2">
            <a:extLst>
              <a:ext uri="{FF2B5EF4-FFF2-40B4-BE49-F238E27FC236}">
                <a16:creationId xmlns:a16="http://schemas.microsoft.com/office/drawing/2014/main" id="{77CC154F-8FA4-070D-EB03-ECD0F19D7D36}"/>
              </a:ext>
            </a:extLst>
          </p:cNvPr>
          <p:cNvGraphicFramePr/>
          <p:nvPr>
            <p:extLst>
              <p:ext uri="{D42A27DB-BD31-4B8C-83A1-F6EECF244321}">
                <p14:modId xmlns:p14="http://schemas.microsoft.com/office/powerpoint/2010/main" val="3251833128"/>
              </p:ext>
            </p:extLst>
          </p:nvPr>
        </p:nvGraphicFramePr>
        <p:xfrm>
          <a:off x="3298370" y="2114231"/>
          <a:ext cx="8599715" cy="44233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52616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38827" y="1882756"/>
            <a:ext cx="11732645" cy="4540914"/>
          </a:xfrm>
        </p:spPr>
        <p:txBody>
          <a:bodyPr anchor="ctr">
            <a:normAutofit/>
          </a:bodyPr>
          <a:lstStyle/>
          <a:p>
            <a:pPr marL="0" indent="0" algn="just">
              <a:buNone/>
              <a:defRPr/>
            </a:pPr>
            <a:endParaRPr lang="en-GB"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just" fontAlgn="auto">
              <a:buClrTx/>
              <a:buSzTx/>
              <a:buNone/>
              <a:tabLst/>
              <a:defRPr/>
            </a:pPr>
            <a:endParaRPr lang="en-GB" dirty="0">
              <a:latin typeface="Centaur" panose="02030504050205020304" pitchFamily="18" charset="0"/>
            </a:endParaRPr>
          </a:p>
        </p:txBody>
      </p:sp>
      <p:pic>
        <p:nvPicPr>
          <p:cNvPr id="4" name="Picture 3"/>
          <p:cNvPicPr>
            <a:picLocks noChangeAspect="1"/>
          </p:cNvPicPr>
          <p:nvPr/>
        </p:nvPicPr>
        <p:blipFill>
          <a:blip r:embed="rId2"/>
          <a:stretch>
            <a:fillRect/>
          </a:stretch>
        </p:blipFill>
        <p:spPr>
          <a:xfrm>
            <a:off x="10464800" y="0"/>
            <a:ext cx="1727200" cy="1288757"/>
          </a:xfrm>
          <a:prstGeom prst="rect">
            <a:avLst/>
          </a:prstGeom>
        </p:spPr>
      </p:pic>
      <p:sp>
        <p:nvSpPr>
          <p:cNvPr id="6" name="Title 1">
            <a:extLst>
              <a:ext uri="{FF2B5EF4-FFF2-40B4-BE49-F238E27FC236}">
                <a16:creationId xmlns:a16="http://schemas.microsoft.com/office/drawing/2014/main" id="{1F1747E2-D740-6710-3F68-97665188AA6A}"/>
              </a:ext>
            </a:extLst>
          </p:cNvPr>
          <p:cNvSpPr txBox="1">
            <a:spLocks/>
          </p:cNvSpPr>
          <p:nvPr/>
        </p:nvSpPr>
        <p:spPr>
          <a:xfrm>
            <a:off x="663165" y="176464"/>
            <a:ext cx="8922072" cy="955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latin typeface="OPEN SANDS"/>
              </a:rPr>
              <a:t> </a:t>
            </a:r>
            <a:br>
              <a:rPr lang="en-GB" b="1" dirty="0">
                <a:latin typeface="OPEN SANDS"/>
              </a:rPr>
            </a:br>
            <a:endParaRPr lang="en-GB" b="1" dirty="0">
              <a:latin typeface="OPEN SANDS"/>
            </a:endParaRPr>
          </a:p>
          <a:p>
            <a:pPr algn="ctr"/>
            <a:br>
              <a:rPr lang="en-GB" b="1" dirty="0">
                <a:latin typeface="OPEN SANDS"/>
              </a:rPr>
            </a:br>
            <a:br>
              <a:rPr lang="en-GB" b="1" dirty="0">
                <a:latin typeface="OPEN SANDS"/>
              </a:rPr>
            </a:br>
            <a:endParaRPr lang="en-GB" b="1" dirty="0">
              <a:latin typeface="OPEN SANDS"/>
            </a:endParaRPr>
          </a:p>
        </p:txBody>
      </p:sp>
      <p:sp>
        <p:nvSpPr>
          <p:cNvPr id="10" name="Slide Number Placeholder 9">
            <a:extLst>
              <a:ext uri="{FF2B5EF4-FFF2-40B4-BE49-F238E27FC236}">
                <a16:creationId xmlns:a16="http://schemas.microsoft.com/office/drawing/2014/main" id="{FF83033C-05F8-7251-ABDA-C230A510FC50}"/>
              </a:ext>
            </a:extLst>
          </p:cNvPr>
          <p:cNvSpPr>
            <a:spLocks noGrp="1"/>
          </p:cNvSpPr>
          <p:nvPr>
            <p:ph type="sldNum" sz="quarter" idx="12"/>
          </p:nvPr>
        </p:nvSpPr>
        <p:spPr/>
        <p:txBody>
          <a:bodyPr/>
          <a:lstStyle/>
          <a:p>
            <a:fld id="{700D71AB-104F-4116-9F4C-372DB5755DBB}" type="slidenum">
              <a:rPr lang="en-GB" smtClean="0"/>
              <a:t>14</a:t>
            </a:fld>
            <a:endParaRPr lang="en-GB" dirty="0"/>
          </a:p>
        </p:txBody>
      </p:sp>
      <p:sp>
        <p:nvSpPr>
          <p:cNvPr id="12" name="TextBox 11">
            <a:extLst>
              <a:ext uri="{FF2B5EF4-FFF2-40B4-BE49-F238E27FC236}">
                <a16:creationId xmlns:a16="http://schemas.microsoft.com/office/drawing/2014/main" id="{F4241747-5CBA-D199-E27F-DA896E3DE21F}"/>
              </a:ext>
            </a:extLst>
          </p:cNvPr>
          <p:cNvSpPr txBox="1"/>
          <p:nvPr/>
        </p:nvSpPr>
        <p:spPr>
          <a:xfrm>
            <a:off x="122134" y="212549"/>
            <a:ext cx="101259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Calibri" panose="020F0502020204030204"/>
                <a:ea typeface="+mn-ea"/>
                <a:cs typeface="+mn-cs"/>
              </a:rPr>
              <a:t>Prepared and Submitted Unaudited Accounts</a:t>
            </a:r>
          </a:p>
        </p:txBody>
      </p:sp>
      <p:pic>
        <p:nvPicPr>
          <p:cNvPr id="2" name="Picture 4" descr="Image result for images for bespectacled black auditor ">
            <a:extLst>
              <a:ext uri="{FF2B5EF4-FFF2-40B4-BE49-F238E27FC236}">
                <a16:creationId xmlns:a16="http://schemas.microsoft.com/office/drawing/2014/main" id="{114CCADD-1893-A436-370E-F031E42BC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253343"/>
            <a:ext cx="3233060" cy="38970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id="{77CC154F-8FA4-070D-EB03-ECD0F19D7D36}"/>
              </a:ext>
            </a:extLst>
          </p:cNvPr>
          <p:cNvGraphicFramePr/>
          <p:nvPr>
            <p:extLst>
              <p:ext uri="{D42A27DB-BD31-4B8C-83A1-F6EECF244321}">
                <p14:modId xmlns:p14="http://schemas.microsoft.com/office/powerpoint/2010/main" val="3560075717"/>
              </p:ext>
            </p:extLst>
          </p:nvPr>
        </p:nvGraphicFramePr>
        <p:xfrm>
          <a:off x="3571885" y="1976437"/>
          <a:ext cx="8281287" cy="41739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3545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22135" y="1882756"/>
            <a:ext cx="11949338" cy="4540914"/>
          </a:xfrm>
        </p:spPr>
        <p:txBody>
          <a:bodyPr anchor="ctr">
            <a:normAutofit/>
          </a:bodyPr>
          <a:lstStyle/>
          <a:p>
            <a:pPr marL="0" indent="0" algn="just">
              <a:buNone/>
              <a:defRPr/>
            </a:pPr>
            <a:endParaRPr lang="en-GB"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just" fontAlgn="auto">
              <a:buClrTx/>
              <a:buSzTx/>
              <a:buNone/>
              <a:tabLst/>
              <a:defRPr/>
            </a:pPr>
            <a:endParaRPr lang="en-GB" dirty="0">
              <a:latin typeface="Centaur" panose="02030504050205020304" pitchFamily="18" charset="0"/>
            </a:endParaRPr>
          </a:p>
        </p:txBody>
      </p:sp>
      <p:pic>
        <p:nvPicPr>
          <p:cNvPr id="4" name="Picture 3"/>
          <p:cNvPicPr>
            <a:picLocks noChangeAspect="1"/>
          </p:cNvPicPr>
          <p:nvPr/>
        </p:nvPicPr>
        <p:blipFill>
          <a:blip r:embed="rId2"/>
          <a:stretch>
            <a:fillRect/>
          </a:stretch>
        </p:blipFill>
        <p:spPr>
          <a:xfrm>
            <a:off x="10464800" y="0"/>
            <a:ext cx="1727200" cy="1288757"/>
          </a:xfrm>
          <a:prstGeom prst="rect">
            <a:avLst/>
          </a:prstGeom>
        </p:spPr>
      </p:pic>
      <p:sp>
        <p:nvSpPr>
          <p:cNvPr id="6" name="Title 1">
            <a:extLst>
              <a:ext uri="{FF2B5EF4-FFF2-40B4-BE49-F238E27FC236}">
                <a16:creationId xmlns:a16="http://schemas.microsoft.com/office/drawing/2014/main" id="{1F1747E2-D740-6710-3F68-97665188AA6A}"/>
              </a:ext>
            </a:extLst>
          </p:cNvPr>
          <p:cNvSpPr txBox="1">
            <a:spLocks/>
          </p:cNvSpPr>
          <p:nvPr/>
        </p:nvSpPr>
        <p:spPr>
          <a:xfrm>
            <a:off x="663165" y="176464"/>
            <a:ext cx="8922072" cy="955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latin typeface="Arial" panose="020B0604020202020204" pitchFamily="34" charset="0"/>
                <a:cs typeface="Arial" panose="020B0604020202020204" pitchFamily="34" charset="0"/>
              </a:rPr>
              <a:t> </a:t>
            </a: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a:p>
            <a:pPr algn="ctr"/>
            <a:br>
              <a:rPr lang="en-GB" b="1" dirty="0">
                <a:latin typeface="Arial" panose="020B0604020202020204" pitchFamily="34" charset="0"/>
                <a:cs typeface="Arial" panose="020B0604020202020204" pitchFamily="34" charset="0"/>
              </a:rPr>
            </a:b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FF83033C-05F8-7251-ABDA-C230A510FC50}"/>
              </a:ext>
            </a:extLst>
          </p:cNvPr>
          <p:cNvSpPr>
            <a:spLocks noGrp="1"/>
          </p:cNvSpPr>
          <p:nvPr>
            <p:ph type="sldNum" sz="quarter" idx="12"/>
          </p:nvPr>
        </p:nvSpPr>
        <p:spPr/>
        <p:txBody>
          <a:bodyPr/>
          <a:lstStyle/>
          <a:p>
            <a:fld id="{700D71AB-104F-4116-9F4C-372DB5755DBB}" type="slidenum">
              <a:rPr lang="en-GB" smtClean="0"/>
              <a:t>15</a:t>
            </a:fld>
            <a:endParaRPr lang="en-GB" dirty="0"/>
          </a:p>
        </p:txBody>
      </p:sp>
      <p:sp>
        <p:nvSpPr>
          <p:cNvPr id="12" name="TextBox 11">
            <a:extLst>
              <a:ext uri="{FF2B5EF4-FFF2-40B4-BE49-F238E27FC236}">
                <a16:creationId xmlns:a16="http://schemas.microsoft.com/office/drawing/2014/main" id="{F4241747-5CBA-D199-E27F-DA896E3DE21F}"/>
              </a:ext>
            </a:extLst>
          </p:cNvPr>
          <p:cNvSpPr txBox="1"/>
          <p:nvPr/>
        </p:nvSpPr>
        <p:spPr>
          <a:xfrm>
            <a:off x="122134" y="212549"/>
            <a:ext cx="101259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Entities covered in National Accounts</a:t>
            </a:r>
          </a:p>
        </p:txBody>
      </p:sp>
      <p:pic>
        <p:nvPicPr>
          <p:cNvPr id="5" name="Picture 4" descr="Ghanaian Cedi Bills Stacks Background. Stock Illustration ...">
            <a:extLst>
              <a:ext uri="{FF2B5EF4-FFF2-40B4-BE49-F238E27FC236}">
                <a16:creationId xmlns:a16="http://schemas.microsoft.com/office/drawing/2014/main" id="{148D7802-B46B-41EC-BE54-F050D2D54C4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06" t="14290" r="11849" b="21746"/>
          <a:stretch/>
        </p:blipFill>
        <p:spPr bwMode="auto">
          <a:xfrm>
            <a:off x="120527" y="3068342"/>
            <a:ext cx="2996807" cy="20295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hart 1">
            <a:extLst>
              <a:ext uri="{FF2B5EF4-FFF2-40B4-BE49-F238E27FC236}">
                <a16:creationId xmlns:a16="http://schemas.microsoft.com/office/drawing/2014/main" id="{77CC154F-8FA4-070D-EB03-ECD0F19D7D36}"/>
              </a:ext>
            </a:extLst>
          </p:cNvPr>
          <p:cNvGraphicFramePr/>
          <p:nvPr>
            <p:extLst>
              <p:ext uri="{D42A27DB-BD31-4B8C-83A1-F6EECF244321}">
                <p14:modId xmlns:p14="http://schemas.microsoft.com/office/powerpoint/2010/main" val="3508285590"/>
              </p:ext>
            </p:extLst>
          </p:nvPr>
        </p:nvGraphicFramePr>
        <p:xfrm>
          <a:off x="3124199" y="2114232"/>
          <a:ext cx="8730344" cy="43094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402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206829" y="4256315"/>
            <a:ext cx="3774170" cy="2365180"/>
          </a:xfrm>
        </p:spPr>
        <p:txBody>
          <a:bodyPr anchor="b">
            <a:noAutofit/>
          </a:bodyPr>
          <a:lstStyle/>
          <a:p>
            <a:pPr algn="ctr"/>
            <a:r>
              <a:rPr lang="en-GB" sz="3200" b="1" dirty="0">
                <a:solidFill>
                  <a:srgbClr val="FFFFFF"/>
                </a:solidFill>
                <a:latin typeface="Arial" panose="020B0604020202020204" pitchFamily="34" charset="0"/>
                <a:cs typeface="Arial" panose="020B0604020202020204" pitchFamily="34" charset="0"/>
              </a:rPr>
              <a:t>INTERACTION AND CAPACITY BUILDING INITIATIVES</a:t>
            </a:r>
          </a:p>
        </p:txBody>
      </p:sp>
      <p:sp>
        <p:nvSpPr>
          <p:cNvPr id="3" name="Content Placeholder 2"/>
          <p:cNvSpPr>
            <a:spLocks noGrp="1"/>
          </p:cNvSpPr>
          <p:nvPr>
            <p:ph idx="1"/>
          </p:nvPr>
        </p:nvSpPr>
        <p:spPr>
          <a:xfrm>
            <a:off x="4145755" y="511388"/>
            <a:ext cx="7713687" cy="6110106"/>
          </a:xfrm>
        </p:spPr>
        <p:txBody>
          <a:bodyPr anchor="ctr">
            <a:normAutofit/>
          </a:bodyPr>
          <a:lstStyle/>
          <a:p>
            <a:pPr lvl="1" algn="just">
              <a:buFont typeface="Wingdings" panose="05000000000000000000" pitchFamily="2" charset="2"/>
              <a:buChar char="q"/>
            </a:pPr>
            <a:r>
              <a:rPr lang="en-GB"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Visits To Entities</a:t>
            </a:r>
          </a:p>
          <a:p>
            <a:pPr lvl="1" algn="just">
              <a:buFont typeface="Wingdings" panose="05000000000000000000" pitchFamily="2" charset="2"/>
              <a:buChar char="q"/>
            </a:pPr>
            <a:endParaRPr lang="en-GB" sz="2800" dirty="0">
              <a:latin typeface="Arial" panose="020B0604020202020204" pitchFamily="34" charset="0"/>
              <a:cs typeface="Arial" panose="020B0604020202020204" pitchFamily="34" charset="0"/>
            </a:endParaRPr>
          </a:p>
          <a:p>
            <a:pPr lvl="1" algn="just">
              <a:buFont typeface="Wingdings" panose="05000000000000000000" pitchFamily="2" charset="2"/>
              <a:buChar char="q"/>
            </a:pPr>
            <a:endParaRPr lang="en-GB" sz="2800" dirty="0">
              <a:latin typeface="Arial" panose="020B0604020202020204" pitchFamily="34" charset="0"/>
              <a:cs typeface="Arial" panose="020B0604020202020204" pitchFamily="34" charset="0"/>
            </a:endParaRPr>
          </a:p>
          <a:p>
            <a:pPr lvl="1" algn="just">
              <a:buFont typeface="Wingdings" panose="05000000000000000000" pitchFamily="2" charset="2"/>
              <a:buChar char="q"/>
            </a:pPr>
            <a:r>
              <a:rPr lang="en-GB" sz="2800" dirty="0">
                <a:latin typeface="Arial" panose="020B0604020202020204" pitchFamily="34" charset="0"/>
                <a:cs typeface="Arial" panose="020B0604020202020204" pitchFamily="34" charset="0"/>
              </a:rPr>
              <a:t> 	Capacity Building Workshops</a:t>
            </a:r>
          </a:p>
          <a:p>
            <a:pPr lvl="1" algn="just">
              <a:buFont typeface="Wingdings" panose="05000000000000000000" pitchFamily="2" charset="2"/>
              <a:buChar char="q"/>
            </a:pPr>
            <a:endParaRPr lang="en-GB" sz="2800" dirty="0">
              <a:latin typeface="Arial" panose="020B0604020202020204" pitchFamily="34" charset="0"/>
              <a:cs typeface="Arial" panose="020B0604020202020204" pitchFamily="34" charset="0"/>
            </a:endParaRPr>
          </a:p>
          <a:p>
            <a:pPr lvl="1" algn="just">
              <a:buFont typeface="Wingdings" panose="05000000000000000000" pitchFamily="2" charset="2"/>
              <a:buChar char="q"/>
            </a:pPr>
            <a:endParaRPr lang="en-GB"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671355" y="236506"/>
            <a:ext cx="1352842" cy="1009428"/>
          </a:xfrm>
          <a:prstGeom prst="rect">
            <a:avLst/>
          </a:prstGeom>
        </p:spPr>
      </p:pic>
      <p:sp>
        <p:nvSpPr>
          <p:cNvPr id="2" name="Slide Number Placeholder 1">
            <a:extLst>
              <a:ext uri="{FF2B5EF4-FFF2-40B4-BE49-F238E27FC236}">
                <a16:creationId xmlns:a16="http://schemas.microsoft.com/office/drawing/2014/main" id="{711DEE85-015E-07DC-F81E-39FC4E81D446}"/>
              </a:ext>
            </a:extLst>
          </p:cNvPr>
          <p:cNvSpPr>
            <a:spLocks noGrp="1"/>
          </p:cNvSpPr>
          <p:nvPr>
            <p:ph type="sldNum" sz="quarter" idx="12"/>
          </p:nvPr>
        </p:nvSpPr>
        <p:spPr/>
        <p:txBody>
          <a:bodyPr/>
          <a:lstStyle/>
          <a:p>
            <a:fld id="{700D71AB-104F-4116-9F4C-372DB5755DBB}" type="slidenum">
              <a:rPr lang="en-GB" smtClean="0"/>
              <a:t>16</a:t>
            </a:fld>
            <a:endParaRPr lang="en-GB" dirty="0"/>
          </a:p>
        </p:txBody>
      </p:sp>
      <p:sp>
        <p:nvSpPr>
          <p:cNvPr id="6" name="Rectangle 5">
            <a:extLst>
              <a:ext uri="{FF2B5EF4-FFF2-40B4-BE49-F238E27FC236}">
                <a16:creationId xmlns:a16="http://schemas.microsoft.com/office/drawing/2014/main" id="{8CA0C1D4-2598-C298-29C9-5F7C99AE21CC}"/>
              </a:ext>
            </a:extLst>
          </p:cNvPr>
          <p:cNvSpPr/>
          <p:nvPr/>
        </p:nvSpPr>
        <p:spPr>
          <a:xfrm>
            <a:off x="332558" y="1122310"/>
            <a:ext cx="3379471" cy="2972941"/>
          </a:xfrm>
          <a:prstGeom prst="rect">
            <a:avLst/>
          </a:prstGeom>
          <a:blipFill rotWithShape="1">
            <a:blip r:embed="rId3"/>
            <a:srcRect/>
            <a:stretch>
              <a:fillRect l="-29000" r="-29000"/>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520356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22135" y="1882756"/>
            <a:ext cx="11949338" cy="4540914"/>
          </a:xfrm>
        </p:spPr>
        <p:txBody>
          <a:bodyPr anchor="ctr">
            <a:normAutofit/>
          </a:bodyPr>
          <a:lstStyle/>
          <a:p>
            <a:pPr marL="0" indent="0" algn="just">
              <a:buNone/>
              <a:defRPr/>
            </a:pPr>
            <a:endParaRPr lang="en-GB"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just" fontAlgn="auto">
              <a:buClrTx/>
              <a:buSzTx/>
              <a:buNone/>
              <a:tabLst/>
              <a:defRPr/>
            </a:pPr>
            <a:endParaRPr lang="en-GB" dirty="0">
              <a:latin typeface="Centaur" panose="02030504050205020304" pitchFamily="18" charset="0"/>
            </a:endParaRPr>
          </a:p>
        </p:txBody>
      </p:sp>
      <p:pic>
        <p:nvPicPr>
          <p:cNvPr id="4" name="Picture 3"/>
          <p:cNvPicPr>
            <a:picLocks noChangeAspect="1"/>
          </p:cNvPicPr>
          <p:nvPr/>
        </p:nvPicPr>
        <p:blipFill>
          <a:blip r:embed="rId3"/>
          <a:stretch>
            <a:fillRect/>
          </a:stretch>
        </p:blipFill>
        <p:spPr>
          <a:xfrm>
            <a:off x="10464800" y="0"/>
            <a:ext cx="1727200" cy="1288757"/>
          </a:xfrm>
          <a:prstGeom prst="rect">
            <a:avLst/>
          </a:prstGeom>
        </p:spPr>
      </p:pic>
      <p:sp>
        <p:nvSpPr>
          <p:cNvPr id="6" name="Title 1">
            <a:extLst>
              <a:ext uri="{FF2B5EF4-FFF2-40B4-BE49-F238E27FC236}">
                <a16:creationId xmlns:a16="http://schemas.microsoft.com/office/drawing/2014/main" id="{1F1747E2-D740-6710-3F68-97665188AA6A}"/>
              </a:ext>
            </a:extLst>
          </p:cNvPr>
          <p:cNvSpPr txBox="1">
            <a:spLocks/>
          </p:cNvSpPr>
          <p:nvPr/>
        </p:nvSpPr>
        <p:spPr>
          <a:xfrm>
            <a:off x="663165" y="176464"/>
            <a:ext cx="8922072" cy="955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latin typeface="OPEN SANDS"/>
              </a:rPr>
              <a:t> </a:t>
            </a:r>
            <a:br>
              <a:rPr lang="en-GB" b="1" dirty="0">
                <a:latin typeface="OPEN SANDS"/>
              </a:rPr>
            </a:br>
            <a:endParaRPr lang="en-GB" b="1" dirty="0">
              <a:latin typeface="OPEN SANDS"/>
            </a:endParaRPr>
          </a:p>
          <a:p>
            <a:pPr algn="ctr"/>
            <a:br>
              <a:rPr lang="en-GB" b="1" dirty="0">
                <a:latin typeface="OPEN SANDS"/>
              </a:rPr>
            </a:br>
            <a:br>
              <a:rPr lang="en-GB" b="1" dirty="0">
                <a:latin typeface="OPEN SANDS"/>
              </a:rPr>
            </a:br>
            <a:endParaRPr lang="en-GB" b="1" dirty="0">
              <a:latin typeface="OPEN SANDS"/>
            </a:endParaRPr>
          </a:p>
        </p:txBody>
      </p:sp>
      <p:sp>
        <p:nvSpPr>
          <p:cNvPr id="10" name="Slide Number Placeholder 9">
            <a:extLst>
              <a:ext uri="{FF2B5EF4-FFF2-40B4-BE49-F238E27FC236}">
                <a16:creationId xmlns:a16="http://schemas.microsoft.com/office/drawing/2014/main" id="{FF83033C-05F8-7251-ABDA-C230A510FC50}"/>
              </a:ext>
            </a:extLst>
          </p:cNvPr>
          <p:cNvSpPr>
            <a:spLocks noGrp="1"/>
          </p:cNvSpPr>
          <p:nvPr>
            <p:ph type="sldNum" sz="quarter" idx="12"/>
          </p:nvPr>
        </p:nvSpPr>
        <p:spPr/>
        <p:txBody>
          <a:bodyPr/>
          <a:lstStyle/>
          <a:p>
            <a:fld id="{700D71AB-104F-4116-9F4C-372DB5755DBB}" type="slidenum">
              <a:rPr lang="en-GB" smtClean="0"/>
              <a:t>17</a:t>
            </a:fld>
            <a:endParaRPr lang="en-GB" dirty="0"/>
          </a:p>
        </p:txBody>
      </p:sp>
      <p:sp>
        <p:nvSpPr>
          <p:cNvPr id="12" name="TextBox 11">
            <a:extLst>
              <a:ext uri="{FF2B5EF4-FFF2-40B4-BE49-F238E27FC236}">
                <a16:creationId xmlns:a16="http://schemas.microsoft.com/office/drawing/2014/main" id="{F4241747-5CBA-D199-E27F-DA896E3DE21F}"/>
              </a:ext>
            </a:extLst>
          </p:cNvPr>
          <p:cNvSpPr txBox="1"/>
          <p:nvPr/>
        </p:nvSpPr>
        <p:spPr>
          <a:xfrm>
            <a:off x="122135" y="436580"/>
            <a:ext cx="101259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Visits to Entities</a:t>
            </a:r>
          </a:p>
        </p:txBody>
      </p:sp>
      <p:sp>
        <p:nvSpPr>
          <p:cNvPr id="5" name="TextBox 4">
            <a:extLst>
              <a:ext uri="{FF2B5EF4-FFF2-40B4-BE49-F238E27FC236}">
                <a16:creationId xmlns:a16="http://schemas.microsoft.com/office/drawing/2014/main" id="{B1FB3FE2-58AD-57C3-21CD-50A1998D4D7B}"/>
              </a:ext>
            </a:extLst>
          </p:cNvPr>
          <p:cNvSpPr txBox="1"/>
          <p:nvPr/>
        </p:nvSpPr>
        <p:spPr>
          <a:xfrm>
            <a:off x="4680856" y="2218095"/>
            <a:ext cx="6868886" cy="4019242"/>
          </a:xfrm>
          <a:prstGeom prst="rect">
            <a:avLst/>
          </a:prstGeom>
          <a:noFill/>
        </p:spPr>
        <p:txBody>
          <a:bodyPr wrap="square" rtlCol="0">
            <a:spAutoFit/>
          </a:bodyPr>
          <a:lstStyle/>
          <a:p>
            <a:pPr marR="0" lvl="0" algn="just" defTabSz="914400" rtl="0" eaLnBrk="1" fontAlgn="auto" latinLnBrk="0" hangingPunct="1">
              <a:lnSpc>
                <a:spcPct val="115000"/>
              </a:lnSpc>
              <a:spcBef>
                <a:spcPts val="0"/>
              </a:spcBef>
              <a:spcAft>
                <a:spcPts val="800"/>
              </a:spcAft>
              <a:buClrTx/>
              <a:buSzTx/>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Minister has had interactions with Boards and Management of some Specified Entities.  To date he has interacted with 44 entities.</a:t>
            </a:r>
            <a:endParaRPr lang="en-US" sz="105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R="0" lvl="0" algn="just" defTabSz="914400" rtl="0" eaLnBrk="1" fontAlgn="auto" latinLnBrk="0" hangingPunct="1">
              <a:lnSpc>
                <a:spcPct val="115000"/>
              </a:lnSpc>
              <a:spcBef>
                <a:spcPts val="0"/>
              </a:spcBef>
              <a:spcAft>
                <a:spcPts val="800"/>
              </a:spcAft>
              <a:buClrTx/>
              <a:buSzTx/>
              <a:tabLst/>
              <a:defRPr/>
            </a:pPr>
            <a:r>
              <a:rPr lang="en-US" sz="2400" dirty="0">
                <a:solidFill>
                  <a:prstClr val="black"/>
                </a:solidFill>
                <a:latin typeface="Arial" panose="020B0604020202020204" pitchFamily="34" charset="0"/>
                <a:ea typeface="Calibri" panose="020F0502020204030204" pitchFamily="34" charset="0"/>
                <a:cs typeface="Arial" panose="020B0604020202020204" pitchFamily="34" charset="0"/>
              </a:rPr>
              <a:t>The visits helped to resolve pertinent issues relating to the entities. It afforded the entities the opportunity to raise challenges they were facing which required support and direction especially from SIGA.</a:t>
            </a:r>
          </a:p>
          <a:p>
            <a:pPr marR="0" lvl="0" algn="just" defTabSz="914400" rtl="0" eaLnBrk="1" fontAlgn="auto" latinLnBrk="0" hangingPunct="1">
              <a:lnSpc>
                <a:spcPct val="115000"/>
              </a:lnSpc>
              <a:spcBef>
                <a:spcPts val="0"/>
              </a:spcBef>
              <a:spcAft>
                <a:spcPts val="80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14C91135-78FD-0775-A25D-3D45074B15A8}"/>
              </a:ext>
            </a:extLst>
          </p:cNvPr>
          <p:cNvPicPr>
            <a:picLocks noChangeAspect="1"/>
          </p:cNvPicPr>
          <p:nvPr/>
        </p:nvPicPr>
        <p:blipFill>
          <a:blip r:embed="rId4"/>
          <a:stretch>
            <a:fillRect/>
          </a:stretch>
        </p:blipFill>
        <p:spPr>
          <a:xfrm>
            <a:off x="264906" y="2278603"/>
            <a:ext cx="4048483" cy="4077747"/>
          </a:xfrm>
          <a:prstGeom prst="rect">
            <a:avLst/>
          </a:prstGeom>
        </p:spPr>
      </p:pic>
    </p:spTree>
    <p:extLst>
      <p:ext uri="{BB962C8B-B14F-4D97-AF65-F5344CB8AC3E}">
        <p14:creationId xmlns:p14="http://schemas.microsoft.com/office/powerpoint/2010/main" val="4015421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97923" y="294538"/>
            <a:ext cx="9280267" cy="1033669"/>
          </a:xfrm>
        </p:spPr>
        <p:txBody>
          <a:bodyPr>
            <a:noAutofit/>
          </a:bodyPr>
          <a:lstStyle/>
          <a:p>
            <a:b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b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Visits to Entities</a:t>
            </a:r>
            <a:br>
              <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br>
            <a:br>
              <a:rPr lang="en-GB" sz="4000" b="1" dirty="0">
                <a:solidFill>
                  <a:srgbClr val="FFFFFF"/>
                </a:solidFill>
                <a:latin typeface="Arial" panose="020B0604020202020204" pitchFamily="34" charset="0"/>
                <a:cs typeface="Arial" panose="020B0604020202020204" pitchFamily="34" charset="0"/>
              </a:rPr>
            </a:br>
            <a:endParaRPr lang="en-GB" sz="4000" b="1" dirty="0">
              <a:solidFill>
                <a:srgbClr val="FFFF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464800" y="0"/>
            <a:ext cx="1727200" cy="1288757"/>
          </a:xfrm>
          <a:prstGeom prst="rect">
            <a:avLst/>
          </a:prstGeom>
        </p:spPr>
      </p:pic>
      <p:sp>
        <p:nvSpPr>
          <p:cNvPr id="6" name="Text Placeholder 2">
            <a:extLst>
              <a:ext uri="{FF2B5EF4-FFF2-40B4-BE49-F238E27FC236}">
                <a16:creationId xmlns:a16="http://schemas.microsoft.com/office/drawing/2014/main" id="{AC5D1CEE-605C-3D37-A764-F71C03B7D41F}"/>
              </a:ext>
            </a:extLst>
          </p:cNvPr>
          <p:cNvSpPr txBox="1">
            <a:spLocks/>
          </p:cNvSpPr>
          <p:nvPr/>
        </p:nvSpPr>
        <p:spPr>
          <a:xfrm>
            <a:off x="386653" y="1675704"/>
            <a:ext cx="5157787" cy="9991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Minister and His Team </a:t>
            </a:r>
            <a:r>
              <a:rPr lang="en-US" sz="2000" b="1" i="1" dirty="0">
                <a:solidFill>
                  <a:srgbClr val="000000"/>
                </a:solidFill>
                <a:latin typeface="Arial" panose="020B0604020202020204" pitchFamily="34" charset="0"/>
                <a:ea typeface="Calibri" panose="020F0502020204030204" pitchFamily="34" charset="0"/>
                <a:cs typeface="Arial" panose="020B0604020202020204" pitchFamily="34" charset="0"/>
              </a:rPr>
              <a:t>with </a:t>
            </a:r>
            <a:r>
              <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staff of the  Community Water and Sanitation Agency. (CWSA)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 Placeholder 4">
            <a:extLst>
              <a:ext uri="{FF2B5EF4-FFF2-40B4-BE49-F238E27FC236}">
                <a16:creationId xmlns:a16="http://schemas.microsoft.com/office/drawing/2014/main" id="{CB25058E-827B-12A0-734B-079596BB8A4D}"/>
              </a:ext>
            </a:extLst>
          </p:cNvPr>
          <p:cNvSpPr txBox="1">
            <a:spLocks/>
          </p:cNvSpPr>
          <p:nvPr/>
        </p:nvSpPr>
        <p:spPr>
          <a:xfrm>
            <a:off x="5931093" y="1669013"/>
            <a:ext cx="5183188" cy="9991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Hon. Minister with staff of the Forestry Commission. </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000" i="1" dirty="0">
              <a:latin typeface="Arial" panose="020B060402020202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0B5FCD81-B995-549B-A113-64A8B9A9E70B}"/>
              </a:ext>
            </a:extLst>
          </p:cNvPr>
          <p:cNvSpPr>
            <a:spLocks noGrp="1"/>
          </p:cNvSpPr>
          <p:nvPr>
            <p:ph type="sldNum" sz="quarter" idx="12"/>
          </p:nvPr>
        </p:nvSpPr>
        <p:spPr/>
        <p:txBody>
          <a:bodyPr/>
          <a:lstStyle/>
          <a:p>
            <a:fld id="{700D71AB-104F-4116-9F4C-372DB5755DBB}" type="slidenum">
              <a:rPr lang="en-GB" smtClean="0"/>
              <a:t>18</a:t>
            </a:fld>
            <a:endParaRPr lang="en-GB" dirty="0"/>
          </a:p>
        </p:txBody>
      </p:sp>
      <p:pic>
        <p:nvPicPr>
          <p:cNvPr id="3" name="Picture Placeholder 4">
            <a:extLst>
              <a:ext uri="{FF2B5EF4-FFF2-40B4-BE49-F238E27FC236}">
                <a16:creationId xmlns:a16="http://schemas.microsoft.com/office/drawing/2014/main" id="{8D2AF696-C25B-468E-038E-156CBCC5DC6F}"/>
              </a:ext>
            </a:extLst>
          </p:cNvPr>
          <p:cNvPicPr>
            <a:picLocks noChangeAspect="1"/>
          </p:cNvPicPr>
          <p:nvPr/>
        </p:nvPicPr>
        <p:blipFill>
          <a:blip r:embed="rId3" cstate="print">
            <a:extLst>
              <a:ext uri="{28A0092B-C50C-407E-A947-70E740481C1C}">
                <a14:useLocalDpi xmlns:a14="http://schemas.microsoft.com/office/drawing/2010/main" val="0"/>
              </a:ext>
            </a:extLst>
          </a:blip>
          <a:srcRect l="12613" r="12613"/>
          <a:stretch>
            <a:fillRect/>
          </a:stretch>
        </p:blipFill>
        <p:spPr>
          <a:xfrm>
            <a:off x="6151032" y="2899409"/>
            <a:ext cx="5202768" cy="3132422"/>
          </a:xfrm>
          <a:prstGeom prst="rect">
            <a:avLst/>
          </a:prstGeom>
        </p:spPr>
      </p:pic>
      <p:pic>
        <p:nvPicPr>
          <p:cNvPr id="25" name="Picture 24">
            <a:extLst>
              <a:ext uri="{FF2B5EF4-FFF2-40B4-BE49-F238E27FC236}">
                <a16:creationId xmlns:a16="http://schemas.microsoft.com/office/drawing/2014/main" id="{8F648390-4D81-121B-975A-B1AD3D7C38BE}"/>
              </a:ext>
            </a:extLst>
          </p:cNvPr>
          <p:cNvPicPr/>
          <p:nvPr/>
        </p:nvPicPr>
        <p:blipFill>
          <a:blip r:embed="rId4"/>
          <a:srcRect/>
          <a:stretch>
            <a:fillRect/>
          </a:stretch>
        </p:blipFill>
        <p:spPr>
          <a:xfrm>
            <a:off x="386653" y="2899409"/>
            <a:ext cx="5202768" cy="3132422"/>
          </a:xfrm>
          <a:prstGeom prst="rect">
            <a:avLst/>
          </a:prstGeom>
          <a:noFill/>
          <a:ln>
            <a:noFill/>
            <a:prstDash/>
          </a:ln>
        </p:spPr>
      </p:pic>
    </p:spTree>
    <p:extLst>
      <p:ext uri="{BB962C8B-B14F-4D97-AF65-F5344CB8AC3E}">
        <p14:creationId xmlns:p14="http://schemas.microsoft.com/office/powerpoint/2010/main" val="3227425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97923" y="294538"/>
            <a:ext cx="9280267" cy="1033669"/>
          </a:xfrm>
        </p:spPr>
        <p:txBody>
          <a:bodyPr>
            <a:noAutofit/>
          </a:bodyPr>
          <a:lstStyle/>
          <a:p>
            <a:b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b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Visits to Entities</a:t>
            </a:r>
            <a:br>
              <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br>
            <a:br>
              <a:rPr lang="en-GB" sz="4000" b="1" dirty="0">
                <a:solidFill>
                  <a:srgbClr val="FFFFFF"/>
                </a:solidFill>
                <a:latin typeface="Arial" panose="020B0604020202020204" pitchFamily="34" charset="0"/>
                <a:cs typeface="Arial" panose="020B0604020202020204" pitchFamily="34" charset="0"/>
              </a:rPr>
            </a:br>
            <a:endParaRPr lang="en-GB" sz="4000" b="1" dirty="0">
              <a:solidFill>
                <a:srgbClr val="FFFF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464800" y="0"/>
            <a:ext cx="1727200" cy="1288757"/>
          </a:xfrm>
          <a:prstGeom prst="rect">
            <a:avLst/>
          </a:prstGeom>
        </p:spPr>
      </p:pic>
      <p:sp>
        <p:nvSpPr>
          <p:cNvPr id="6" name="Text Placeholder 2">
            <a:extLst>
              <a:ext uri="{FF2B5EF4-FFF2-40B4-BE49-F238E27FC236}">
                <a16:creationId xmlns:a16="http://schemas.microsoft.com/office/drawing/2014/main" id="{AC5D1CEE-605C-3D37-A764-F71C03B7D41F}"/>
              </a:ext>
            </a:extLst>
          </p:cNvPr>
          <p:cNvSpPr txBox="1">
            <a:spLocks/>
          </p:cNvSpPr>
          <p:nvPr/>
        </p:nvSpPr>
        <p:spPr>
          <a:xfrm>
            <a:off x="386652" y="2093281"/>
            <a:ext cx="5157787" cy="7232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Hon. Cudjoe with staff of the  Ghana Highway Authority.</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 Placeholder 4">
            <a:extLst>
              <a:ext uri="{FF2B5EF4-FFF2-40B4-BE49-F238E27FC236}">
                <a16:creationId xmlns:a16="http://schemas.microsoft.com/office/drawing/2014/main" id="{CB25058E-827B-12A0-734B-079596BB8A4D}"/>
              </a:ext>
            </a:extLst>
          </p:cNvPr>
          <p:cNvSpPr txBox="1">
            <a:spLocks/>
          </p:cNvSpPr>
          <p:nvPr/>
        </p:nvSpPr>
        <p:spPr>
          <a:xfrm>
            <a:off x="6276626" y="1652725"/>
            <a:ext cx="5183188" cy="9991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a:t>
            </a:r>
            <a:r>
              <a:rPr lang="en-US" sz="2000" b="1" i="1" dirty="0">
                <a:solidFill>
                  <a:srgbClr val="000000"/>
                </a:solidFill>
                <a:latin typeface="Arial" panose="020B0604020202020204" pitchFamily="34" charset="0"/>
                <a:ea typeface="Calibri" panose="020F0502020204030204" pitchFamily="34" charset="0"/>
                <a:cs typeface="Arial" panose="020B0604020202020204" pitchFamily="34" charset="0"/>
              </a:rPr>
              <a:t> Minister and Team with staff of </a:t>
            </a:r>
            <a:r>
              <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Data Protection Commission. </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400" i="1" dirty="0"/>
          </a:p>
        </p:txBody>
      </p:sp>
      <p:sp>
        <p:nvSpPr>
          <p:cNvPr id="10" name="Slide Number Placeholder 9">
            <a:extLst>
              <a:ext uri="{FF2B5EF4-FFF2-40B4-BE49-F238E27FC236}">
                <a16:creationId xmlns:a16="http://schemas.microsoft.com/office/drawing/2014/main" id="{0B5FCD81-B995-549B-A113-64A8B9A9E70B}"/>
              </a:ext>
            </a:extLst>
          </p:cNvPr>
          <p:cNvSpPr>
            <a:spLocks noGrp="1"/>
          </p:cNvSpPr>
          <p:nvPr>
            <p:ph type="sldNum" sz="quarter" idx="12"/>
          </p:nvPr>
        </p:nvSpPr>
        <p:spPr/>
        <p:txBody>
          <a:bodyPr/>
          <a:lstStyle/>
          <a:p>
            <a:fld id="{700D71AB-104F-4116-9F4C-372DB5755DBB}" type="slidenum">
              <a:rPr lang="en-GB" smtClean="0"/>
              <a:t>19</a:t>
            </a:fld>
            <a:endParaRPr lang="en-GB" dirty="0"/>
          </a:p>
        </p:txBody>
      </p:sp>
      <p:pic>
        <p:nvPicPr>
          <p:cNvPr id="5" name="Picture 4">
            <a:extLst>
              <a:ext uri="{FF2B5EF4-FFF2-40B4-BE49-F238E27FC236}">
                <a16:creationId xmlns:a16="http://schemas.microsoft.com/office/drawing/2014/main" id="{0C535087-49B5-CB91-8D5A-A3585F2C1ADC}"/>
              </a:ext>
            </a:extLst>
          </p:cNvPr>
          <p:cNvPicPr>
            <a:picLocks noChangeAspect="1"/>
          </p:cNvPicPr>
          <p:nvPr/>
        </p:nvPicPr>
        <p:blipFill>
          <a:blip r:embed="rId3"/>
          <a:stretch>
            <a:fillRect/>
          </a:stretch>
        </p:blipFill>
        <p:spPr>
          <a:xfrm>
            <a:off x="209008" y="2823174"/>
            <a:ext cx="5513076" cy="3208658"/>
          </a:xfrm>
          <a:prstGeom prst="rect">
            <a:avLst/>
          </a:prstGeom>
        </p:spPr>
      </p:pic>
      <p:pic>
        <p:nvPicPr>
          <p:cNvPr id="7" name="Picture 6">
            <a:extLst>
              <a:ext uri="{FF2B5EF4-FFF2-40B4-BE49-F238E27FC236}">
                <a16:creationId xmlns:a16="http://schemas.microsoft.com/office/drawing/2014/main" id="{4D874CFD-2B96-FBDD-D1AE-BCE81C8189BE}"/>
              </a:ext>
            </a:extLst>
          </p:cNvPr>
          <p:cNvPicPr>
            <a:picLocks noChangeAspect="1"/>
          </p:cNvPicPr>
          <p:nvPr/>
        </p:nvPicPr>
        <p:blipFill>
          <a:blip r:embed="rId4"/>
          <a:stretch>
            <a:fillRect/>
          </a:stretch>
        </p:blipFill>
        <p:spPr>
          <a:xfrm>
            <a:off x="6094722" y="2823174"/>
            <a:ext cx="5724640" cy="3208658"/>
          </a:xfrm>
          <a:prstGeom prst="rect">
            <a:avLst/>
          </a:prstGeom>
        </p:spPr>
      </p:pic>
    </p:spTree>
    <p:extLst>
      <p:ext uri="{BB962C8B-B14F-4D97-AF65-F5344CB8AC3E}">
        <p14:creationId xmlns:p14="http://schemas.microsoft.com/office/powerpoint/2010/main" val="374988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0" name="Rectangle 9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Rectangle 9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Rectangle 9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Rectangle 9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Freeform: Shape 10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5" name="Rectangle 10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6722" y="586855"/>
            <a:ext cx="3434251" cy="3387497"/>
          </a:xfrm>
        </p:spPr>
        <p:txBody>
          <a:bodyPr anchor="b">
            <a:normAutofit/>
          </a:bodyPr>
          <a:lstStyle/>
          <a:p>
            <a:pPr algn="r"/>
            <a:r>
              <a:rPr lang="en-GB" b="1" dirty="0">
                <a:solidFill>
                  <a:srgbClr val="FFFFFF"/>
                </a:solidFill>
                <a:latin typeface="Arial" panose="020B0604020202020204" pitchFamily="34" charset="0"/>
                <a:cs typeface="Arial" panose="020B0604020202020204" pitchFamily="34" charset="0"/>
              </a:rPr>
              <a:t>OUTLINE</a:t>
            </a:r>
            <a:endParaRPr lang="en-GB" sz="4000" b="1" dirty="0">
              <a:solidFill>
                <a:srgbClr val="FFFFFF"/>
              </a:solidFill>
              <a:latin typeface="Arial" panose="020B0604020202020204" pitchFamily="34" charset="0"/>
              <a:cs typeface="Arial" panose="020B0604020202020204" pitchFamily="34" charset="0"/>
            </a:endParaRPr>
          </a:p>
        </p:txBody>
      </p:sp>
      <p:graphicFrame>
        <p:nvGraphicFramePr>
          <p:cNvPr id="118" name="Content Placeholder 5">
            <a:extLst>
              <a:ext uri="{FF2B5EF4-FFF2-40B4-BE49-F238E27FC236}">
                <a16:creationId xmlns:a16="http://schemas.microsoft.com/office/drawing/2014/main" id="{FFA70B90-1645-B8C6-DDC0-0304A92145C8}"/>
              </a:ext>
            </a:extLst>
          </p:cNvPr>
          <p:cNvGraphicFramePr>
            <a:graphicFrameLocks noGrp="1"/>
          </p:cNvGraphicFramePr>
          <p:nvPr>
            <p:ph idx="1"/>
            <p:extLst>
              <p:ext uri="{D42A27DB-BD31-4B8C-83A1-F6EECF244321}">
                <p14:modId xmlns:p14="http://schemas.microsoft.com/office/powerpoint/2010/main" val="1885082784"/>
              </p:ext>
            </p:extLst>
          </p:nvPr>
        </p:nvGraphicFramePr>
        <p:xfrm>
          <a:off x="4124526" y="198400"/>
          <a:ext cx="8064426" cy="6440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10226477" y="118297"/>
            <a:ext cx="1825315" cy="1363031"/>
          </a:xfrm>
          <a:prstGeom prst="rect">
            <a:avLst/>
          </a:prstGeom>
        </p:spPr>
      </p:pic>
      <p:sp>
        <p:nvSpPr>
          <p:cNvPr id="3" name="Slide Number Placeholder 2">
            <a:extLst>
              <a:ext uri="{FF2B5EF4-FFF2-40B4-BE49-F238E27FC236}">
                <a16:creationId xmlns:a16="http://schemas.microsoft.com/office/drawing/2014/main" id="{6F2C9861-FE1B-2744-846E-9E61DE25069E}"/>
              </a:ext>
            </a:extLst>
          </p:cNvPr>
          <p:cNvSpPr>
            <a:spLocks noGrp="1"/>
          </p:cNvSpPr>
          <p:nvPr>
            <p:ph type="sldNum" sz="quarter" idx="12"/>
          </p:nvPr>
        </p:nvSpPr>
        <p:spPr/>
        <p:txBody>
          <a:bodyPr/>
          <a:lstStyle/>
          <a:p>
            <a:fld id="{700D71AB-104F-4116-9F4C-372DB5755DBB}" type="slidenum">
              <a:rPr lang="en-GB" smtClean="0"/>
              <a:t>2</a:t>
            </a:fld>
            <a:endParaRPr lang="en-GB" dirty="0"/>
          </a:p>
        </p:txBody>
      </p:sp>
    </p:spTree>
    <p:extLst>
      <p:ext uri="{BB962C8B-B14F-4D97-AF65-F5344CB8AC3E}">
        <p14:creationId xmlns:p14="http://schemas.microsoft.com/office/powerpoint/2010/main" val="2288331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97923" y="294538"/>
            <a:ext cx="9280267" cy="1033669"/>
          </a:xfrm>
        </p:spPr>
        <p:txBody>
          <a:bodyPr>
            <a:noAutofit/>
          </a:bodyPr>
          <a:lstStyle/>
          <a:p>
            <a:b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b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Visits to Entities</a:t>
            </a:r>
            <a:br>
              <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br>
            <a:br>
              <a:rPr lang="en-GB" sz="4000" b="1" dirty="0">
                <a:solidFill>
                  <a:srgbClr val="FFFFFF"/>
                </a:solidFill>
                <a:latin typeface="Arial" panose="020B0604020202020204" pitchFamily="34" charset="0"/>
                <a:cs typeface="Arial" panose="020B0604020202020204" pitchFamily="34" charset="0"/>
              </a:rPr>
            </a:br>
            <a:endParaRPr lang="en-GB" sz="4000" b="1" dirty="0">
              <a:solidFill>
                <a:srgbClr val="FFFF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464800" y="0"/>
            <a:ext cx="1727200" cy="1288757"/>
          </a:xfrm>
          <a:prstGeom prst="rect">
            <a:avLst/>
          </a:prstGeom>
        </p:spPr>
      </p:pic>
      <p:sp>
        <p:nvSpPr>
          <p:cNvPr id="6" name="Text Placeholder 2">
            <a:extLst>
              <a:ext uri="{FF2B5EF4-FFF2-40B4-BE49-F238E27FC236}">
                <a16:creationId xmlns:a16="http://schemas.microsoft.com/office/drawing/2014/main" id="{AC5D1CEE-605C-3D37-A764-F71C03B7D41F}"/>
              </a:ext>
            </a:extLst>
          </p:cNvPr>
          <p:cNvSpPr txBox="1">
            <a:spLocks/>
          </p:cNvSpPr>
          <p:nvPr/>
        </p:nvSpPr>
        <p:spPr>
          <a:xfrm>
            <a:off x="280984" y="1710745"/>
            <a:ext cx="5490794" cy="9991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Hon. Minister with the National Pensions Regulatory Authority (NPRA)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 Placeholder 4">
            <a:extLst>
              <a:ext uri="{FF2B5EF4-FFF2-40B4-BE49-F238E27FC236}">
                <a16:creationId xmlns:a16="http://schemas.microsoft.com/office/drawing/2014/main" id="{CB25058E-827B-12A0-734B-079596BB8A4D}"/>
              </a:ext>
            </a:extLst>
          </p:cNvPr>
          <p:cNvSpPr txBox="1">
            <a:spLocks/>
          </p:cNvSpPr>
          <p:nvPr/>
        </p:nvSpPr>
        <p:spPr>
          <a:xfrm>
            <a:off x="6276626" y="1652725"/>
            <a:ext cx="5183188" cy="9991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i="1">
                <a:solidFill>
                  <a:srgbClr val="000000"/>
                </a:solidFill>
                <a:latin typeface="Arial" panose="020B0604020202020204" pitchFamily="34" charset="0"/>
                <a:ea typeface="Calibri" panose="020F0502020204030204" pitchFamily="34" charset="0"/>
                <a:cs typeface="Arial" panose="020B0604020202020204" pitchFamily="34" charset="0"/>
              </a:rPr>
              <a:t>Hon</a:t>
            </a:r>
            <a:r>
              <a:rPr lang="en-US" sz="2000" b="1" i="1" dirty="0">
                <a:solidFill>
                  <a:srgbClr val="000000"/>
                </a:solidFill>
                <a:latin typeface="Arial" panose="020B0604020202020204" pitchFamily="34" charset="0"/>
                <a:ea typeface="Calibri" panose="020F0502020204030204" pitchFamily="34" charset="0"/>
                <a:cs typeface="Arial" panose="020B0604020202020204" pitchFamily="34" charset="0"/>
              </a:rPr>
              <a:t>. Minister on a tour of </a:t>
            </a:r>
            <a:r>
              <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premises of Precious Mineral and Marketing Company. (PMMC)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400" i="1" dirty="0"/>
          </a:p>
        </p:txBody>
      </p:sp>
      <p:sp>
        <p:nvSpPr>
          <p:cNvPr id="10" name="Slide Number Placeholder 9">
            <a:extLst>
              <a:ext uri="{FF2B5EF4-FFF2-40B4-BE49-F238E27FC236}">
                <a16:creationId xmlns:a16="http://schemas.microsoft.com/office/drawing/2014/main" id="{0B5FCD81-B995-549B-A113-64A8B9A9E70B}"/>
              </a:ext>
            </a:extLst>
          </p:cNvPr>
          <p:cNvSpPr>
            <a:spLocks noGrp="1"/>
          </p:cNvSpPr>
          <p:nvPr>
            <p:ph type="sldNum" sz="quarter" idx="12"/>
          </p:nvPr>
        </p:nvSpPr>
        <p:spPr/>
        <p:txBody>
          <a:bodyPr/>
          <a:lstStyle/>
          <a:p>
            <a:fld id="{700D71AB-104F-4116-9F4C-372DB5755DBB}" type="slidenum">
              <a:rPr lang="en-GB" smtClean="0"/>
              <a:t>20</a:t>
            </a:fld>
            <a:endParaRPr lang="en-GB" dirty="0"/>
          </a:p>
        </p:txBody>
      </p:sp>
      <p:pic>
        <p:nvPicPr>
          <p:cNvPr id="3" name="Picture 2">
            <a:extLst>
              <a:ext uri="{FF2B5EF4-FFF2-40B4-BE49-F238E27FC236}">
                <a16:creationId xmlns:a16="http://schemas.microsoft.com/office/drawing/2014/main" id="{45052845-51B4-66A6-7CD3-C6CC55CEA9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84" y="2823174"/>
            <a:ext cx="5532755" cy="3312445"/>
          </a:xfrm>
          <a:prstGeom prst="rect">
            <a:avLst/>
          </a:prstGeom>
          <a:noFill/>
          <a:ln>
            <a:noFill/>
          </a:ln>
        </p:spPr>
      </p:pic>
      <p:pic>
        <p:nvPicPr>
          <p:cNvPr id="12" name="Picture 11">
            <a:extLst>
              <a:ext uri="{FF2B5EF4-FFF2-40B4-BE49-F238E27FC236}">
                <a16:creationId xmlns:a16="http://schemas.microsoft.com/office/drawing/2014/main" id="{81E1A583-DB50-73F0-480A-A2AD0165400C}"/>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18711" y="2847873"/>
            <a:ext cx="5768317" cy="3312445"/>
          </a:xfrm>
          <a:prstGeom prst="rect">
            <a:avLst/>
          </a:prstGeom>
        </p:spPr>
      </p:pic>
    </p:spTree>
    <p:extLst>
      <p:ext uri="{BB962C8B-B14F-4D97-AF65-F5344CB8AC3E}">
        <p14:creationId xmlns:p14="http://schemas.microsoft.com/office/powerpoint/2010/main" val="3172494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22135" y="1882756"/>
            <a:ext cx="11949338" cy="4540914"/>
          </a:xfrm>
        </p:spPr>
        <p:txBody>
          <a:bodyPr anchor="ctr">
            <a:normAutofit/>
          </a:bodyPr>
          <a:lstStyle/>
          <a:p>
            <a:pPr marL="0" indent="0" algn="just">
              <a:buNone/>
              <a:defRPr/>
            </a:pPr>
            <a:endParaRPr lang="en-GB"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just" fontAlgn="auto">
              <a:buClrTx/>
              <a:buSzTx/>
              <a:buNone/>
              <a:tabLst/>
              <a:defRPr/>
            </a:pPr>
            <a:endParaRPr lang="en-GB" dirty="0">
              <a:latin typeface="Centaur" panose="02030504050205020304" pitchFamily="18" charset="0"/>
            </a:endParaRPr>
          </a:p>
        </p:txBody>
      </p:sp>
      <p:pic>
        <p:nvPicPr>
          <p:cNvPr id="4" name="Picture 3"/>
          <p:cNvPicPr>
            <a:picLocks noChangeAspect="1"/>
          </p:cNvPicPr>
          <p:nvPr/>
        </p:nvPicPr>
        <p:blipFill>
          <a:blip r:embed="rId2"/>
          <a:stretch>
            <a:fillRect/>
          </a:stretch>
        </p:blipFill>
        <p:spPr>
          <a:xfrm>
            <a:off x="10464800" y="0"/>
            <a:ext cx="1727200" cy="1288757"/>
          </a:xfrm>
          <a:prstGeom prst="rect">
            <a:avLst/>
          </a:prstGeom>
        </p:spPr>
      </p:pic>
      <p:sp>
        <p:nvSpPr>
          <p:cNvPr id="6" name="Title 1">
            <a:extLst>
              <a:ext uri="{FF2B5EF4-FFF2-40B4-BE49-F238E27FC236}">
                <a16:creationId xmlns:a16="http://schemas.microsoft.com/office/drawing/2014/main" id="{1F1747E2-D740-6710-3F68-97665188AA6A}"/>
              </a:ext>
            </a:extLst>
          </p:cNvPr>
          <p:cNvSpPr txBox="1">
            <a:spLocks/>
          </p:cNvSpPr>
          <p:nvPr/>
        </p:nvSpPr>
        <p:spPr>
          <a:xfrm>
            <a:off x="663165" y="176464"/>
            <a:ext cx="8922072" cy="955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latin typeface="OPEN SANDS"/>
              </a:rPr>
              <a:t> </a:t>
            </a:r>
            <a:br>
              <a:rPr lang="en-GB" b="1" dirty="0">
                <a:latin typeface="OPEN SANDS"/>
              </a:rPr>
            </a:br>
            <a:endParaRPr lang="en-GB" b="1" dirty="0">
              <a:latin typeface="OPEN SANDS"/>
            </a:endParaRPr>
          </a:p>
          <a:p>
            <a:pPr algn="ctr"/>
            <a:br>
              <a:rPr lang="en-GB" b="1" dirty="0">
                <a:latin typeface="OPEN SANDS"/>
              </a:rPr>
            </a:br>
            <a:br>
              <a:rPr lang="en-GB" b="1" dirty="0">
                <a:latin typeface="OPEN SANDS"/>
              </a:rPr>
            </a:br>
            <a:endParaRPr lang="en-GB" b="1" dirty="0">
              <a:latin typeface="OPEN SANDS"/>
            </a:endParaRPr>
          </a:p>
        </p:txBody>
      </p:sp>
      <p:sp>
        <p:nvSpPr>
          <p:cNvPr id="10" name="Slide Number Placeholder 9">
            <a:extLst>
              <a:ext uri="{FF2B5EF4-FFF2-40B4-BE49-F238E27FC236}">
                <a16:creationId xmlns:a16="http://schemas.microsoft.com/office/drawing/2014/main" id="{FF83033C-05F8-7251-ABDA-C230A510FC50}"/>
              </a:ext>
            </a:extLst>
          </p:cNvPr>
          <p:cNvSpPr>
            <a:spLocks noGrp="1"/>
          </p:cNvSpPr>
          <p:nvPr>
            <p:ph type="sldNum" sz="quarter" idx="12"/>
          </p:nvPr>
        </p:nvSpPr>
        <p:spPr/>
        <p:txBody>
          <a:bodyPr/>
          <a:lstStyle/>
          <a:p>
            <a:fld id="{700D71AB-104F-4116-9F4C-372DB5755DBB}" type="slidenum">
              <a:rPr lang="en-GB" smtClean="0"/>
              <a:t>21</a:t>
            </a:fld>
            <a:endParaRPr lang="en-GB" dirty="0"/>
          </a:p>
        </p:txBody>
      </p:sp>
      <p:sp>
        <p:nvSpPr>
          <p:cNvPr id="12" name="TextBox 11">
            <a:extLst>
              <a:ext uri="{FF2B5EF4-FFF2-40B4-BE49-F238E27FC236}">
                <a16:creationId xmlns:a16="http://schemas.microsoft.com/office/drawing/2014/main" id="{F4241747-5CBA-D199-E27F-DA896E3DE21F}"/>
              </a:ext>
            </a:extLst>
          </p:cNvPr>
          <p:cNvSpPr txBox="1"/>
          <p:nvPr/>
        </p:nvSpPr>
        <p:spPr>
          <a:xfrm>
            <a:off x="122135" y="436580"/>
            <a:ext cx="101259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CAPACITY BUILDING WORKSHOPS</a:t>
            </a:r>
          </a:p>
        </p:txBody>
      </p:sp>
      <p:sp>
        <p:nvSpPr>
          <p:cNvPr id="5" name="TextBox 4">
            <a:extLst>
              <a:ext uri="{FF2B5EF4-FFF2-40B4-BE49-F238E27FC236}">
                <a16:creationId xmlns:a16="http://schemas.microsoft.com/office/drawing/2014/main" id="{B1FB3FE2-58AD-57C3-21CD-50A1998D4D7B}"/>
              </a:ext>
            </a:extLst>
          </p:cNvPr>
          <p:cNvSpPr txBox="1"/>
          <p:nvPr/>
        </p:nvSpPr>
        <p:spPr>
          <a:xfrm>
            <a:off x="5013446" y="1725337"/>
            <a:ext cx="7035783" cy="5002395"/>
          </a:xfrm>
          <a:prstGeom prst="rect">
            <a:avLst/>
          </a:prstGeom>
          <a:noFill/>
        </p:spPr>
        <p:txBody>
          <a:bodyPr wrap="square" rtlCol="0">
            <a:spAutoFit/>
          </a:bodyPr>
          <a:lstStyle/>
          <a:p>
            <a:pPr marR="0" lvl="0" algn="just" defTabSz="914400" rtl="0" eaLnBrk="1" fontAlgn="auto" latinLnBrk="0" hangingPunct="1">
              <a:lnSpc>
                <a:spcPct val="115000"/>
              </a:lnSpc>
              <a:spcBef>
                <a:spcPts val="0"/>
              </a:spcBef>
              <a:spcAft>
                <a:spcPts val="800"/>
              </a:spcAft>
              <a:buClrTx/>
              <a:buSzTx/>
              <a:tabLst/>
              <a:defRPr/>
            </a:pPr>
            <a:r>
              <a:rPr lang="en-US" sz="2400" dirty="0">
                <a:solidFill>
                  <a:prstClr val="black"/>
                </a:solidFill>
                <a:latin typeface="Arial" panose="020B0604020202020204" pitchFamily="34" charset="0"/>
                <a:ea typeface="Calibri" panose="020F0502020204030204" pitchFamily="34" charset="0"/>
                <a:cs typeface="Arial" panose="020B0604020202020204" pitchFamily="34" charset="0"/>
              </a:rPr>
              <a:t>Capacity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workshops for Boards of Specified Entities was held in March 2022.  This workshop developed their skills and capacities in four key areas which include;</a:t>
            </a:r>
          </a:p>
          <a:p>
            <a:pPr marL="800100" lvl="1" indent="-342900" algn="just">
              <a:spcAft>
                <a:spcPts val="800"/>
              </a:spcAft>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Corporate Governance and the Board</a:t>
            </a:r>
          </a:p>
          <a:p>
            <a:pPr marL="800100" lvl="1" indent="-342900" algn="just">
              <a:spcAft>
                <a:spcPts val="800"/>
              </a:spcAft>
              <a:buFont typeface="Arial" panose="020B0604020202020204" pitchFamily="34" charset="0"/>
              <a:buChar char="•"/>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800100" lvl="1" indent="-342900" algn="just">
              <a:spcAft>
                <a:spcPts val="800"/>
              </a:spcAft>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Financial Stewardship and Accountability</a:t>
            </a:r>
          </a:p>
          <a:p>
            <a:pPr marL="800100" lvl="1" indent="-342900" algn="just">
              <a:spcAft>
                <a:spcPts val="800"/>
              </a:spcAft>
              <a:buFont typeface="Arial" panose="020B0604020202020204" pitchFamily="34" charset="0"/>
              <a:buChar char="•"/>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800100" lvl="1" indent="-342900" algn="just">
              <a:spcAft>
                <a:spcPts val="800"/>
              </a:spcAft>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Legal and Regulatory Framework for Specified Entities</a:t>
            </a:r>
          </a:p>
          <a:p>
            <a:pPr marL="800100" lvl="1" indent="-342900" algn="just">
              <a:spcAft>
                <a:spcPts val="800"/>
              </a:spcAft>
              <a:buFont typeface="Arial" panose="020B0604020202020204" pitchFamily="34" charset="0"/>
              <a:buChar char="•"/>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800100" lvl="1" indent="-342900" algn="just">
              <a:spcAft>
                <a:spcPts val="800"/>
              </a:spcAft>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Public Procurement for Specified Entities</a:t>
            </a:r>
          </a:p>
        </p:txBody>
      </p:sp>
      <p:pic>
        <p:nvPicPr>
          <p:cNvPr id="7" name="Picture 6">
            <a:extLst>
              <a:ext uri="{FF2B5EF4-FFF2-40B4-BE49-F238E27FC236}">
                <a16:creationId xmlns:a16="http://schemas.microsoft.com/office/drawing/2014/main" id="{B5DE40CB-B41C-F79E-80F2-69C6F421D48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4906" y="1800064"/>
            <a:ext cx="4626405" cy="4878972"/>
          </a:xfrm>
          <a:prstGeom prst="rect">
            <a:avLst/>
          </a:prstGeom>
        </p:spPr>
      </p:pic>
    </p:spTree>
    <p:extLst>
      <p:ext uri="{BB962C8B-B14F-4D97-AF65-F5344CB8AC3E}">
        <p14:creationId xmlns:p14="http://schemas.microsoft.com/office/powerpoint/2010/main" val="3146243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22135" y="1882756"/>
            <a:ext cx="11949338" cy="4540914"/>
          </a:xfrm>
        </p:spPr>
        <p:txBody>
          <a:bodyPr anchor="ctr">
            <a:normAutofit/>
          </a:bodyPr>
          <a:lstStyle/>
          <a:p>
            <a:pPr marL="0" indent="0" algn="just">
              <a:buNone/>
              <a:defRPr/>
            </a:pPr>
            <a:endParaRPr lang="en-GB"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defRPr/>
            </a:pPr>
            <a:endParaRPr lang="en-GB" dirty="0">
              <a:latin typeface="Centaur" panose="02030504050205020304" pitchFamily="18" charset="0"/>
            </a:endParaRPr>
          </a:p>
        </p:txBody>
      </p:sp>
      <p:pic>
        <p:nvPicPr>
          <p:cNvPr id="4" name="Picture 3"/>
          <p:cNvPicPr>
            <a:picLocks noChangeAspect="1"/>
          </p:cNvPicPr>
          <p:nvPr/>
        </p:nvPicPr>
        <p:blipFill>
          <a:blip r:embed="rId2"/>
          <a:stretch>
            <a:fillRect/>
          </a:stretch>
        </p:blipFill>
        <p:spPr>
          <a:xfrm>
            <a:off x="10464800" y="0"/>
            <a:ext cx="1727200" cy="1288757"/>
          </a:xfrm>
          <a:prstGeom prst="rect">
            <a:avLst/>
          </a:prstGeom>
        </p:spPr>
      </p:pic>
      <p:sp>
        <p:nvSpPr>
          <p:cNvPr id="6" name="Title 1">
            <a:extLst>
              <a:ext uri="{FF2B5EF4-FFF2-40B4-BE49-F238E27FC236}">
                <a16:creationId xmlns:a16="http://schemas.microsoft.com/office/drawing/2014/main" id="{1F1747E2-D740-6710-3F68-97665188AA6A}"/>
              </a:ext>
            </a:extLst>
          </p:cNvPr>
          <p:cNvSpPr txBox="1">
            <a:spLocks/>
          </p:cNvSpPr>
          <p:nvPr/>
        </p:nvSpPr>
        <p:spPr>
          <a:xfrm>
            <a:off x="663165" y="176464"/>
            <a:ext cx="8922072" cy="955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latin typeface="OPEN SANDS"/>
              </a:rPr>
              <a:t> </a:t>
            </a:r>
            <a:br>
              <a:rPr lang="en-GB" b="1" dirty="0">
                <a:latin typeface="OPEN SANDS"/>
              </a:rPr>
            </a:br>
            <a:endParaRPr lang="en-GB" b="1" dirty="0">
              <a:latin typeface="OPEN SANDS"/>
            </a:endParaRPr>
          </a:p>
          <a:p>
            <a:pPr algn="ctr"/>
            <a:br>
              <a:rPr lang="en-GB" b="1" dirty="0">
                <a:latin typeface="OPEN SANDS"/>
              </a:rPr>
            </a:br>
            <a:br>
              <a:rPr lang="en-GB" b="1" dirty="0">
                <a:latin typeface="OPEN SANDS"/>
              </a:rPr>
            </a:br>
            <a:endParaRPr lang="en-GB" b="1" dirty="0">
              <a:latin typeface="OPEN SANDS"/>
            </a:endParaRPr>
          </a:p>
        </p:txBody>
      </p:sp>
      <p:sp>
        <p:nvSpPr>
          <p:cNvPr id="10" name="Slide Number Placeholder 9">
            <a:extLst>
              <a:ext uri="{FF2B5EF4-FFF2-40B4-BE49-F238E27FC236}">
                <a16:creationId xmlns:a16="http://schemas.microsoft.com/office/drawing/2014/main" id="{FF83033C-05F8-7251-ABDA-C230A510FC50}"/>
              </a:ext>
            </a:extLst>
          </p:cNvPr>
          <p:cNvSpPr>
            <a:spLocks noGrp="1"/>
          </p:cNvSpPr>
          <p:nvPr>
            <p:ph type="sldNum" sz="quarter" idx="12"/>
          </p:nvPr>
        </p:nvSpPr>
        <p:spPr/>
        <p:txBody>
          <a:bodyPr/>
          <a:lstStyle/>
          <a:p>
            <a:fld id="{700D71AB-104F-4116-9F4C-372DB5755DBB}" type="slidenum">
              <a:rPr lang="en-GB" smtClean="0"/>
              <a:t>22</a:t>
            </a:fld>
            <a:endParaRPr lang="en-GB" dirty="0"/>
          </a:p>
        </p:txBody>
      </p:sp>
      <p:sp>
        <p:nvSpPr>
          <p:cNvPr id="12" name="TextBox 11">
            <a:extLst>
              <a:ext uri="{FF2B5EF4-FFF2-40B4-BE49-F238E27FC236}">
                <a16:creationId xmlns:a16="http://schemas.microsoft.com/office/drawing/2014/main" id="{F4241747-5CBA-D199-E27F-DA896E3DE21F}"/>
              </a:ext>
            </a:extLst>
          </p:cNvPr>
          <p:cNvSpPr txBox="1"/>
          <p:nvPr/>
        </p:nvSpPr>
        <p:spPr>
          <a:xfrm>
            <a:off x="122135" y="436580"/>
            <a:ext cx="101259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CAPACITY BUILDING WORKSHOPS</a:t>
            </a:r>
          </a:p>
        </p:txBody>
      </p:sp>
      <p:pic>
        <p:nvPicPr>
          <p:cNvPr id="2" name="Picture 1">
            <a:extLst>
              <a:ext uri="{FF2B5EF4-FFF2-40B4-BE49-F238E27FC236}">
                <a16:creationId xmlns:a16="http://schemas.microsoft.com/office/drawing/2014/main" id="{FEC62881-6F8D-2FC7-F589-16A69420BEEB}"/>
              </a:ext>
            </a:extLst>
          </p:cNvPr>
          <p:cNvPicPr>
            <a:picLocks noChangeAspect="1"/>
          </p:cNvPicPr>
          <p:nvPr/>
        </p:nvPicPr>
        <p:blipFill rotWithShape="1">
          <a:blip r:embed="rId3"/>
          <a:srcRect l="11927" t="12708" r="14011" b="24196"/>
          <a:stretch/>
        </p:blipFill>
        <p:spPr>
          <a:xfrm>
            <a:off x="282165" y="1969893"/>
            <a:ext cx="5813835" cy="4119097"/>
          </a:xfrm>
          <a:prstGeom prst="rect">
            <a:avLst/>
          </a:prstGeom>
        </p:spPr>
      </p:pic>
      <p:sp>
        <p:nvSpPr>
          <p:cNvPr id="8" name="TextBox 7">
            <a:extLst>
              <a:ext uri="{FF2B5EF4-FFF2-40B4-BE49-F238E27FC236}">
                <a16:creationId xmlns:a16="http://schemas.microsoft.com/office/drawing/2014/main" id="{8FA16E93-8B7B-25D1-9416-2A48B296FDFC}"/>
              </a:ext>
            </a:extLst>
          </p:cNvPr>
          <p:cNvSpPr txBox="1"/>
          <p:nvPr/>
        </p:nvSpPr>
        <p:spPr>
          <a:xfrm>
            <a:off x="6218135" y="2057766"/>
            <a:ext cx="5638796" cy="4031224"/>
          </a:xfrm>
          <a:prstGeom prst="rect">
            <a:avLst/>
          </a:prstGeom>
        </p:spPr>
        <p:txBody>
          <a:bodyPr vert="horz" lIns="91440" tIns="45720" rIns="91440" bIns="45720" rtlCol="0">
            <a:normAutofit/>
          </a:bodyPr>
          <a:lstStyle/>
          <a:p>
            <a:pPr algn="just">
              <a:lnSpc>
                <a:spcPct val="90000"/>
              </a:lnSpc>
              <a:spcAft>
                <a:spcPts val="600"/>
              </a:spcAft>
            </a:pPr>
            <a:r>
              <a:rPr lang="en-US" sz="2400" dirty="0">
                <a:latin typeface="Arial" panose="020B0604020202020204" pitchFamily="34" charset="0"/>
                <a:cs typeface="Arial" panose="020B0604020202020204" pitchFamily="34" charset="0"/>
              </a:rPr>
              <a:t>A separate training was also  </a:t>
            </a:r>
            <a:r>
              <a:rPr lang="en-US" sz="2400" dirty="0" err="1">
                <a:latin typeface="Arial" panose="020B0604020202020204" pitchFamily="34" charset="0"/>
                <a:cs typeface="Arial" panose="020B0604020202020204" pitchFamily="34" charset="0"/>
              </a:rPr>
              <a:t>organised</a:t>
            </a:r>
            <a:r>
              <a:rPr lang="en-US" sz="2400" dirty="0">
                <a:latin typeface="Arial" panose="020B0604020202020204" pitchFamily="34" charset="0"/>
                <a:cs typeface="Arial" panose="020B0604020202020204" pitchFamily="34" charset="0"/>
              </a:rPr>
              <a:t> on Corporate Governance  for Board Secretaries.</a:t>
            </a:r>
          </a:p>
          <a:p>
            <a:pPr algn="just">
              <a:lnSpc>
                <a:spcPct val="90000"/>
              </a:lnSpc>
              <a:spcAft>
                <a:spcPts val="600"/>
              </a:spcAft>
            </a:pPr>
            <a:endParaRPr lang="en-US" sz="2400" dirty="0">
              <a:latin typeface="Arial" panose="020B0604020202020204" pitchFamily="34" charset="0"/>
              <a:cs typeface="Arial" panose="020B0604020202020204" pitchFamily="34" charset="0"/>
            </a:endParaRPr>
          </a:p>
          <a:p>
            <a:pPr algn="just">
              <a:lnSpc>
                <a:spcPct val="90000"/>
              </a:lnSpc>
              <a:spcAft>
                <a:spcPts val="600"/>
              </a:spcAft>
            </a:pPr>
            <a:r>
              <a:rPr lang="en-US" sz="2400" dirty="0">
                <a:latin typeface="Arial" panose="020B0604020202020204" pitchFamily="34" charset="0"/>
                <a:cs typeface="Arial" panose="020B0604020202020204" pitchFamily="34" charset="0"/>
              </a:rPr>
              <a:t>This training was to enable them provide support to their Boards and strengthen their understanding of their duties.</a:t>
            </a:r>
          </a:p>
          <a:p>
            <a:pPr marL="342900" indent="-342900" algn="just">
              <a:lnSpc>
                <a:spcPct val="90000"/>
              </a:lnSpc>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lnSpc>
                <a:spcPct val="90000"/>
              </a:lnSpc>
              <a:spcAft>
                <a:spcPts val="600"/>
              </a:spcAft>
              <a:buFont typeface="Arial" panose="020B0604020202020204" pitchFamily="34" charset="0"/>
              <a:buChar char="•"/>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516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98" name="Rectangle 97">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p:cNvSpPr>
            <a:spLocks noGrp="1"/>
          </p:cNvSpPr>
          <p:nvPr>
            <p:ph type="title"/>
          </p:nvPr>
        </p:nvSpPr>
        <p:spPr>
          <a:xfrm>
            <a:off x="1371598" y="319314"/>
            <a:ext cx="9477377" cy="1030515"/>
          </a:xfrm>
        </p:spPr>
        <p:txBody>
          <a:bodyPr anchor="ctr">
            <a:normAutofit fontScale="90000"/>
          </a:bodyPr>
          <a:lstStyle/>
          <a:p>
            <a:r>
              <a:rPr lang="en-GB" sz="4000" b="1" dirty="0">
                <a:solidFill>
                  <a:srgbClr val="FFFFFF"/>
                </a:solidFill>
                <a:latin typeface="Arial" panose="020B0604020202020204" pitchFamily="34" charset="0"/>
                <a:cs typeface="Arial" panose="020B0604020202020204" pitchFamily="34" charset="0"/>
              </a:rPr>
              <a:t>INTERACTIONS WITH STAKEHOLDERS </a:t>
            </a:r>
          </a:p>
        </p:txBody>
      </p:sp>
      <p:pic>
        <p:nvPicPr>
          <p:cNvPr id="9" name="Picture 8" descr="A group of people standing together&#10;&#10;Description automatically generated with medium confidence">
            <a:extLst>
              <a:ext uri="{FF2B5EF4-FFF2-40B4-BE49-F238E27FC236}">
                <a16:creationId xmlns:a16="http://schemas.microsoft.com/office/drawing/2014/main" id="{70B465CB-BB8B-405F-B1F6-D4BAF1AD9B0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4190" r="4" b="4"/>
          <a:stretch/>
        </p:blipFill>
        <p:spPr>
          <a:xfrm>
            <a:off x="91440" y="1622280"/>
            <a:ext cx="5851453" cy="3148858"/>
          </a:xfrm>
          <a:prstGeom prst="rect">
            <a:avLst/>
          </a:prstGeom>
        </p:spPr>
      </p:pic>
      <p:pic>
        <p:nvPicPr>
          <p:cNvPr id="7" name="Picture 6" descr="A group of men standing in a room&#10;&#10;Description automatically generated with medium confidence">
            <a:extLst>
              <a:ext uri="{FF2B5EF4-FFF2-40B4-BE49-F238E27FC236}">
                <a16:creationId xmlns:a16="http://schemas.microsoft.com/office/drawing/2014/main" id="{F49FED0D-7918-4AB1-89F0-B0BCD651298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r="1" b="14155"/>
          <a:stretch/>
        </p:blipFill>
        <p:spPr bwMode="auto">
          <a:xfrm>
            <a:off x="6189458" y="1622280"/>
            <a:ext cx="5851453" cy="3148859"/>
          </a:xfrm>
          <a:prstGeom prst="rect">
            <a:avLst/>
          </a:prstGeom>
          <a:noFill/>
        </p:spPr>
      </p:pic>
      <p:sp>
        <p:nvSpPr>
          <p:cNvPr id="3" name="Content Placeholder 2"/>
          <p:cNvSpPr>
            <a:spLocks noGrp="1"/>
          </p:cNvSpPr>
          <p:nvPr>
            <p:ph idx="1"/>
          </p:nvPr>
        </p:nvSpPr>
        <p:spPr>
          <a:xfrm>
            <a:off x="91440" y="5070346"/>
            <a:ext cx="11841391" cy="1385266"/>
          </a:xfrm>
        </p:spPr>
        <p:txBody>
          <a:bodyPr>
            <a:normAutofit/>
          </a:bodyPr>
          <a:lstStyle/>
          <a:p>
            <a:pPr marL="457200" marR="0" lvl="1" indent="0" defTabSz="914400" rtl="0" eaLnBrk="1" fontAlgn="auto" latinLnBrk="0" hangingPunct="1">
              <a:spcBef>
                <a:spcPts val="500"/>
              </a:spcBef>
              <a:spcAft>
                <a:spcPts val="0"/>
              </a:spcAft>
              <a:buClrTx/>
              <a:buSzTx/>
              <a:buNone/>
              <a:tabLst/>
              <a:defRPr/>
            </a:pPr>
            <a:r>
              <a:rPr kumimoji="0" lang="en-GB" b="0" i="0" u="none" strike="noStrike" kern="1200" cap="none" spc="0" normalizeH="0" baseline="0" noProof="0" dirty="0">
                <a:ln>
                  <a:noFill/>
                </a:ln>
                <a:effectLst/>
                <a:uLnTx/>
                <a:uFillTx/>
                <a:latin typeface="Arial" panose="020B0604020202020204" pitchFamily="34" charset="0"/>
                <a:cs typeface="Arial" panose="020B0604020202020204" pitchFamily="34" charset="0"/>
              </a:rPr>
              <a:t>Annual Stakeholder Forum with  Stakeholders, including </a:t>
            </a:r>
            <a:r>
              <a:rPr lang="en-GB" dirty="0">
                <a:latin typeface="Arial" panose="020B0604020202020204" pitchFamily="34" charset="0"/>
                <a:cs typeface="Arial" panose="020B0604020202020204" pitchFamily="34" charset="0"/>
              </a:rPr>
              <a:t>Boards and Executive Heads of Specified Entities</a:t>
            </a:r>
          </a:p>
          <a:p>
            <a:pPr marL="0" indent="0">
              <a:buNone/>
            </a:pPr>
            <a:endParaRPr lang="en-GB" sz="2400" dirty="0">
              <a:latin typeface="OPEN SANDS"/>
            </a:endParaRPr>
          </a:p>
        </p:txBody>
      </p:sp>
      <p:sp>
        <p:nvSpPr>
          <p:cNvPr id="2" name="Slide Number Placeholder 1">
            <a:extLst>
              <a:ext uri="{FF2B5EF4-FFF2-40B4-BE49-F238E27FC236}">
                <a16:creationId xmlns:a16="http://schemas.microsoft.com/office/drawing/2014/main" id="{99A029C5-DB24-647B-8A34-62100BF94E89}"/>
              </a:ext>
            </a:extLst>
          </p:cNvPr>
          <p:cNvSpPr>
            <a:spLocks noGrp="1"/>
          </p:cNvSpPr>
          <p:nvPr>
            <p:ph type="sldNum" sz="quarter" idx="12"/>
          </p:nvPr>
        </p:nvSpPr>
        <p:spPr>
          <a:xfrm>
            <a:off x="11704320" y="6455664"/>
            <a:ext cx="448056" cy="365125"/>
          </a:xfrm>
        </p:spPr>
        <p:txBody>
          <a:bodyPr>
            <a:normAutofit/>
          </a:bodyPr>
          <a:lstStyle/>
          <a:p>
            <a:pPr>
              <a:spcAft>
                <a:spcPts val="600"/>
              </a:spcAft>
            </a:pPr>
            <a:fld id="{700D71AB-104F-4116-9F4C-372DB5755DBB}" type="slidenum">
              <a:rPr lang="en-GB" sz="1100" smtClean="0">
                <a:solidFill>
                  <a:schemeClr val="tx1">
                    <a:lumMod val="50000"/>
                    <a:lumOff val="50000"/>
                  </a:schemeClr>
                </a:solidFill>
              </a:rPr>
              <a:pPr>
                <a:spcAft>
                  <a:spcPts val="600"/>
                </a:spcAft>
              </a:pPr>
              <a:t>23</a:t>
            </a:fld>
            <a:endParaRPr lang="en-GB" sz="1100">
              <a:solidFill>
                <a:schemeClr val="tx1">
                  <a:lumMod val="50000"/>
                  <a:lumOff val="50000"/>
                </a:schemeClr>
              </a:solidFill>
            </a:endParaRPr>
          </a:p>
        </p:txBody>
      </p:sp>
      <p:pic>
        <p:nvPicPr>
          <p:cNvPr id="8" name="Picture 7" descr="A yellow eagle with a black star and a green shield&#10;&#10;Description automatically generated">
            <a:extLst>
              <a:ext uri="{FF2B5EF4-FFF2-40B4-BE49-F238E27FC236}">
                <a16:creationId xmlns:a16="http://schemas.microsoft.com/office/drawing/2014/main" id="{64CBD919-2FAB-AE11-9C28-5A2093939646}"/>
              </a:ext>
            </a:extLst>
          </p:cNvPr>
          <p:cNvPicPr>
            <a:picLocks noChangeAspect="1"/>
          </p:cNvPicPr>
          <p:nvPr/>
        </p:nvPicPr>
        <p:blipFill>
          <a:blip r:embed="rId7"/>
          <a:stretch>
            <a:fillRect/>
          </a:stretch>
        </p:blipFill>
        <p:spPr>
          <a:xfrm>
            <a:off x="10748759" y="282103"/>
            <a:ext cx="1184072" cy="995137"/>
          </a:xfrm>
          <a:prstGeom prst="rect">
            <a:avLst/>
          </a:prstGeom>
        </p:spPr>
      </p:pic>
    </p:spTree>
    <p:extLst>
      <p:ext uri="{BB962C8B-B14F-4D97-AF65-F5344CB8AC3E}">
        <p14:creationId xmlns:p14="http://schemas.microsoft.com/office/powerpoint/2010/main" val="1799554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085958" y="143436"/>
            <a:ext cx="5010042" cy="999564"/>
          </a:xfrm>
        </p:spPr>
        <p:txBody>
          <a:bodyPr anchor="ctr">
            <a:normAutofit/>
          </a:bodyPr>
          <a:lstStyle/>
          <a:p>
            <a:r>
              <a:rPr lang="en-GB" sz="4000" b="1" dirty="0">
                <a:solidFill>
                  <a:srgbClr val="FFFFFF"/>
                </a:solidFill>
                <a:latin typeface="Arial" panose="020B0604020202020204" pitchFamily="34" charset="0"/>
                <a:cs typeface="Arial" panose="020B0604020202020204" pitchFamily="34" charset="0"/>
              </a:rPr>
              <a:t>WAY FORWARD</a:t>
            </a:r>
            <a:endParaRPr lang="en-GB" sz="2400" b="1" dirty="0">
              <a:solidFill>
                <a:srgbClr val="FFFF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0364412" y="49217"/>
            <a:ext cx="1788208" cy="1334278"/>
          </a:xfrm>
          <a:prstGeom prst="rect">
            <a:avLst/>
          </a:prstGeom>
        </p:spPr>
      </p:pic>
      <p:pic>
        <p:nvPicPr>
          <p:cNvPr id="7" name="Picture 6" descr="A group of men standing on stage&#10;&#10;Description automatically generated with low confidence">
            <a:extLst>
              <a:ext uri="{FF2B5EF4-FFF2-40B4-BE49-F238E27FC236}">
                <a16:creationId xmlns:a16="http://schemas.microsoft.com/office/drawing/2014/main" id="{F1AFE15C-FE0E-A801-935B-53B5E9B2E656}"/>
              </a:ext>
            </a:extLst>
          </p:cNvPr>
          <p:cNvPicPr>
            <a:picLocks noChangeAspect="1"/>
          </p:cNvPicPr>
          <p:nvPr/>
        </p:nvPicPr>
        <p:blipFill rotWithShape="1">
          <a:blip r:embed="rId4">
            <a:extLst>
              <a:ext uri="{28A0092B-C50C-407E-A947-70E740481C1C}">
                <a14:useLocalDpi xmlns:a14="http://schemas.microsoft.com/office/drawing/2010/main" val="0"/>
              </a:ext>
            </a:extLst>
          </a:blip>
          <a:srcRect l="26596" r="13218" b="16010"/>
          <a:stretch/>
        </p:blipFill>
        <p:spPr>
          <a:xfrm>
            <a:off x="9043257" y="1348465"/>
            <a:ext cx="307233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8" name="Picture 7" descr="A person in a suit speaking into a microphone&#10;&#10;Description automatically generated with medium confidence">
            <a:extLst>
              <a:ext uri="{FF2B5EF4-FFF2-40B4-BE49-F238E27FC236}">
                <a16:creationId xmlns:a16="http://schemas.microsoft.com/office/drawing/2014/main" id="{EFFDB2E3-1EDE-E960-81F7-B47CB491FD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26" r="26380" b="5032"/>
          <a:stretch/>
        </p:blipFill>
        <p:spPr>
          <a:xfrm>
            <a:off x="7369416" y="3483119"/>
            <a:ext cx="232954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10" name="TextBox 9">
            <a:extLst>
              <a:ext uri="{FF2B5EF4-FFF2-40B4-BE49-F238E27FC236}">
                <a16:creationId xmlns:a16="http://schemas.microsoft.com/office/drawing/2014/main" id="{48AE0814-A409-A528-7650-DFF050E1D9BE}"/>
              </a:ext>
            </a:extLst>
          </p:cNvPr>
          <p:cNvSpPr txBox="1"/>
          <p:nvPr/>
        </p:nvSpPr>
        <p:spPr>
          <a:xfrm>
            <a:off x="8106" y="2379193"/>
            <a:ext cx="6999517" cy="4401205"/>
          </a:xfrm>
          <a:prstGeom prst="rect">
            <a:avLst/>
          </a:prstGeom>
          <a:noFill/>
        </p:spPr>
        <p:txBody>
          <a:bodyPr wrap="square">
            <a:spAutoFit/>
          </a:bodyPr>
          <a:lstStyle/>
          <a:p>
            <a:pPr marL="342900" marR="0" indent="-342900" algn="just">
              <a:spcBef>
                <a:spcPts val="0"/>
              </a:spcBef>
              <a:spcAft>
                <a:spcPts val="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The </a:t>
            </a:r>
            <a:r>
              <a:rPr lang="en-US" sz="2000" i="1" dirty="0">
                <a:latin typeface="Arial" panose="020B0604020202020204" pitchFamily="34" charset="0"/>
                <a:ea typeface="Calibri" panose="020F0502020204030204" pitchFamily="34" charset="0"/>
                <a:cs typeface="Arial" panose="020B0604020202020204" pitchFamily="34" charset="0"/>
              </a:rPr>
              <a:t>Public Enterprises League Table (PELT) is </a:t>
            </a:r>
            <a:r>
              <a:rPr lang="en-US" sz="2000" dirty="0">
                <a:latin typeface="Arial" panose="020B0604020202020204" pitchFamily="34" charset="0"/>
                <a:ea typeface="Calibri" panose="020F0502020204030204" pitchFamily="34" charset="0"/>
                <a:cs typeface="Arial" panose="020B0604020202020204" pitchFamily="34" charset="0"/>
              </a:rPr>
              <a:t>ranking tool for assessment of </a:t>
            </a:r>
            <a:r>
              <a:rPr lang="en-US" sz="2000" dirty="0">
                <a:effectLst/>
                <a:latin typeface="Arial" panose="020B0604020202020204" pitchFamily="34" charset="0"/>
                <a:ea typeface="Calibri" panose="020F0502020204030204" pitchFamily="34" charset="0"/>
                <a:cs typeface="Arial" panose="020B0604020202020204" pitchFamily="34" charset="0"/>
              </a:rPr>
              <a:t>performance  of Specified Entities.</a:t>
            </a:r>
          </a:p>
          <a:p>
            <a:pPr marL="342900" marR="0" indent="-342900" algn="just">
              <a:spcBef>
                <a:spcPts val="0"/>
              </a:spcBef>
              <a:spcAft>
                <a:spcPts val="0"/>
              </a:spcAft>
              <a:buFont typeface="Arial" panose="020B0604020202020204" pitchFamily="34" charset="0"/>
              <a:buChar char="•"/>
            </a:pPr>
            <a:endParaRPr lang="en-US" sz="2000" dirty="0">
              <a:latin typeface="Arial" panose="020B0604020202020204" pitchFamily="34" charset="0"/>
              <a:ea typeface="Calibri" panose="020F0502020204030204" pitchFamily="34" charset="0"/>
              <a:cs typeface="Arial" panose="020B0604020202020204" pitchFamily="34" charset="0"/>
            </a:endParaRPr>
          </a:p>
          <a:p>
            <a:pPr marL="342900" marR="0" indent="-342900" algn="just">
              <a:spcBef>
                <a:spcPts val="0"/>
              </a:spcBef>
              <a:spcAft>
                <a:spcPts val="0"/>
              </a:spcAft>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It is based on performance indicators provided in the performance contract signed between SIGA and the Entities.</a:t>
            </a:r>
          </a:p>
          <a:p>
            <a:pPr marL="342900" marR="0" indent="-342900" algn="just">
              <a:spcBef>
                <a:spcPts val="0"/>
              </a:spcBef>
              <a:spcAft>
                <a:spcPts val="0"/>
              </a:spcAft>
              <a:buFont typeface="Arial" panose="020B0604020202020204" pitchFamily="34" charset="0"/>
              <a:buChar char="•"/>
            </a:pPr>
            <a:endParaRPr lang="en-US" sz="2000" dirty="0">
              <a:latin typeface="Arial" panose="020B0604020202020204" pitchFamily="34" charset="0"/>
              <a:ea typeface="Calibri" panose="020F0502020204030204" pitchFamily="34" charset="0"/>
              <a:cs typeface="Arial" panose="020B0604020202020204" pitchFamily="34" charset="0"/>
            </a:endParaRPr>
          </a:p>
          <a:p>
            <a:pPr marL="342900" marR="0" indent="-342900" algn="just">
              <a:spcBef>
                <a:spcPts val="0"/>
              </a:spcBef>
              <a:spcAft>
                <a:spcPts val="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The PELT is expected to engender a healthy competition among the entities for improved performance and to </a:t>
            </a:r>
            <a:r>
              <a:rPr lang="en-US" sz="2000" dirty="0" err="1">
                <a:latin typeface="Arial" panose="020B0604020202020204" pitchFamily="34" charset="0"/>
                <a:ea typeface="Calibri" panose="020F0502020204030204" pitchFamily="34" charset="0"/>
                <a:cs typeface="Arial" panose="020B0604020202020204" pitchFamily="34" charset="0"/>
              </a:rPr>
              <a:t>recognise</a:t>
            </a:r>
            <a:r>
              <a:rPr lang="en-US" sz="2000" dirty="0">
                <a:latin typeface="Arial" panose="020B0604020202020204" pitchFamily="34" charset="0"/>
                <a:ea typeface="Calibri" panose="020F0502020204030204" pitchFamily="34" charset="0"/>
                <a:cs typeface="Arial" panose="020B0604020202020204" pitchFamily="34" charset="0"/>
              </a:rPr>
              <a:t> the best performing entities.</a:t>
            </a:r>
          </a:p>
          <a:p>
            <a:pPr marL="342900" marR="0" indent="-342900" algn="just">
              <a:spcBef>
                <a:spcPts val="0"/>
              </a:spcBef>
              <a:spcAft>
                <a:spcPts val="0"/>
              </a:spcAft>
              <a:buFont typeface="Arial" panose="020B0604020202020204" pitchFamily="34" charset="0"/>
              <a:buChar char="•"/>
            </a:pP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gn="just">
              <a:spcBef>
                <a:spcPts val="0"/>
              </a:spcBef>
              <a:spcAft>
                <a:spcPts val="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A maiden edition was of the league table was published last year and is</a:t>
            </a:r>
            <a:r>
              <a:rPr lang="en-US" sz="2000" b="1" dirty="0">
                <a:latin typeface="Arial" panose="020B0604020202020204" pitchFamily="34" charset="0"/>
                <a:ea typeface="Calibri" panose="020F0502020204030204" pitchFamily="34" charset="0"/>
                <a:cs typeface="Arial" panose="020B0604020202020204" pitchFamily="34" charset="0"/>
              </a:rPr>
              <a:t> expected to be held on an annual basis.</a:t>
            </a:r>
          </a:p>
        </p:txBody>
      </p:sp>
      <p:sp>
        <p:nvSpPr>
          <p:cNvPr id="11" name="Title 4">
            <a:extLst>
              <a:ext uri="{FF2B5EF4-FFF2-40B4-BE49-F238E27FC236}">
                <a16:creationId xmlns:a16="http://schemas.microsoft.com/office/drawing/2014/main" id="{388D585A-B380-F3A6-DF0E-27B0F1DFC70F}"/>
              </a:ext>
            </a:extLst>
          </p:cNvPr>
          <p:cNvSpPr txBox="1">
            <a:spLocks/>
          </p:cNvSpPr>
          <p:nvPr/>
        </p:nvSpPr>
        <p:spPr>
          <a:xfrm>
            <a:off x="76412" y="2082987"/>
            <a:ext cx="7358744" cy="89260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panose="020B0604020202020204" pitchFamily="34" charset="0"/>
                <a:cs typeface="Arial" panose="020B0604020202020204" pitchFamily="34" charset="0"/>
              </a:rPr>
              <a:t>1.  PUBLIC ENTERPRISES LEAGUE TABLE (PELT)</a:t>
            </a:r>
            <a:br>
              <a:rPr lang="en-GB" sz="2400" b="1" dirty="0">
                <a:latin typeface="Arial" panose="020B0604020202020204" pitchFamily="34" charset="0"/>
                <a:cs typeface="Arial" panose="020B0604020202020204" pitchFamily="34" charset="0"/>
              </a:rPr>
            </a:br>
            <a:endParaRPr lang="en-GB" sz="2400" b="1" dirty="0">
              <a:latin typeface="Arial" panose="020B0604020202020204" pitchFamily="34" charset="0"/>
              <a:cs typeface="Arial" panose="020B0604020202020204" pitchFamily="34" charset="0"/>
            </a:endParaRPr>
          </a:p>
          <a:p>
            <a:endParaRPr lang="en-GB" sz="2400" b="1" dirty="0">
              <a:latin typeface="Arial" panose="020B0604020202020204" pitchFamily="34" charset="0"/>
              <a:cs typeface="Arial" panose="020B0604020202020204" pitchFamily="34" charset="0"/>
            </a:endParaRPr>
          </a:p>
          <a:p>
            <a:endParaRPr lang="en-GB" sz="2400" b="1" dirty="0">
              <a:latin typeface="Arial" panose="020B0604020202020204" pitchFamily="34" charset="0"/>
              <a:cs typeface="Arial" panose="020B0604020202020204" pitchFamily="34" charset="0"/>
            </a:endParaRPr>
          </a:p>
          <a:p>
            <a:endParaRPr lang="en-GB" sz="2400" b="1"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4201388-8C5D-D3D7-DA51-3BE44B9672EB}"/>
              </a:ext>
            </a:extLst>
          </p:cNvPr>
          <p:cNvSpPr>
            <a:spLocks noGrp="1"/>
          </p:cNvSpPr>
          <p:nvPr>
            <p:ph type="sldNum" sz="quarter" idx="12"/>
          </p:nvPr>
        </p:nvSpPr>
        <p:spPr/>
        <p:txBody>
          <a:bodyPr/>
          <a:lstStyle/>
          <a:p>
            <a:fld id="{700D71AB-104F-4116-9F4C-372DB5755DBB}" type="slidenum">
              <a:rPr lang="en-GB" smtClean="0"/>
              <a:t>24</a:t>
            </a:fld>
            <a:endParaRPr lang="en-GB" dirty="0"/>
          </a:p>
        </p:txBody>
      </p:sp>
    </p:spTree>
    <p:extLst>
      <p:ext uri="{BB962C8B-B14F-4D97-AF65-F5344CB8AC3E}">
        <p14:creationId xmlns:p14="http://schemas.microsoft.com/office/powerpoint/2010/main" val="381988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085958" y="143436"/>
            <a:ext cx="5010042" cy="999564"/>
          </a:xfrm>
        </p:spPr>
        <p:txBody>
          <a:bodyPr anchor="ctr">
            <a:normAutofit/>
          </a:bodyPr>
          <a:lstStyle/>
          <a:p>
            <a:r>
              <a:rPr lang="en-GB" sz="4000" b="1" dirty="0">
                <a:solidFill>
                  <a:srgbClr val="FFFFFF"/>
                </a:solidFill>
                <a:latin typeface="Arial" panose="020B0604020202020204" pitchFamily="34" charset="0"/>
                <a:cs typeface="Arial" panose="020B0604020202020204" pitchFamily="34" charset="0"/>
              </a:rPr>
              <a:t>WAY FORWARD</a:t>
            </a:r>
            <a:endParaRPr lang="en-GB" sz="2400" b="1" dirty="0">
              <a:solidFill>
                <a:srgbClr val="FFFF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364412" y="49217"/>
            <a:ext cx="1788208" cy="1334278"/>
          </a:xfrm>
          <a:prstGeom prst="rect">
            <a:avLst/>
          </a:prstGeom>
        </p:spPr>
      </p:pic>
      <p:sp>
        <p:nvSpPr>
          <p:cNvPr id="10" name="TextBox 9">
            <a:extLst>
              <a:ext uri="{FF2B5EF4-FFF2-40B4-BE49-F238E27FC236}">
                <a16:creationId xmlns:a16="http://schemas.microsoft.com/office/drawing/2014/main" id="{48AE0814-A409-A528-7650-DFF050E1D9BE}"/>
              </a:ext>
            </a:extLst>
          </p:cNvPr>
          <p:cNvSpPr txBox="1"/>
          <p:nvPr/>
        </p:nvSpPr>
        <p:spPr>
          <a:xfrm>
            <a:off x="4193722" y="1719391"/>
            <a:ext cx="7682593" cy="4893647"/>
          </a:xfrm>
          <a:prstGeom prst="rect">
            <a:avLst/>
          </a:prstGeom>
          <a:noFill/>
        </p:spPr>
        <p:txBody>
          <a:bodyPr wrap="square">
            <a:spAutoFit/>
          </a:bodyPr>
          <a:lstStyle/>
          <a:p>
            <a:pPr marL="457200" marR="0" indent="-457200" algn="just">
              <a:spcBef>
                <a:spcPts val="0"/>
              </a:spcBef>
              <a:spcAft>
                <a:spcPts val="0"/>
              </a:spcAft>
              <a:buAutoNum type="arabicPeriod" startAt="2"/>
            </a:pPr>
            <a:r>
              <a:rPr lang="en-US" sz="2400" b="1" dirty="0">
                <a:latin typeface="Arial" panose="020B0604020202020204" pitchFamily="34" charset="0"/>
                <a:ea typeface="Calibri" panose="020F0502020204030204" pitchFamily="34" charset="0"/>
                <a:cs typeface="Arial" panose="020B0604020202020204" pitchFamily="34" charset="0"/>
              </a:rPr>
              <a:t>FURTHER IMPROVEMENTS IN COMPLIANCE</a:t>
            </a:r>
          </a:p>
          <a:p>
            <a:pPr marL="457200" marR="0" indent="-457200" algn="just">
              <a:spcBef>
                <a:spcPts val="0"/>
              </a:spcBef>
              <a:spcAft>
                <a:spcPts val="0"/>
              </a:spcAft>
              <a:buAutoNum type="arabicPeriod" startAt="2"/>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457200" marR="0" indent="-457200" algn="just">
              <a:spcBef>
                <a:spcPts val="0"/>
              </a:spcBef>
              <a:spcAft>
                <a:spcPts val="0"/>
              </a:spcAft>
              <a:buAutoNum type="arabicPeriod" startAt="2"/>
            </a:pPr>
            <a:r>
              <a:rPr lang="en-US" sz="2400" b="1" dirty="0">
                <a:latin typeface="Arial" panose="020B0604020202020204" pitchFamily="34" charset="0"/>
                <a:ea typeface="Calibri" panose="020F0502020204030204" pitchFamily="34" charset="0"/>
                <a:cs typeface="Arial" panose="020B0604020202020204" pitchFamily="34" charset="0"/>
              </a:rPr>
              <a:t>RESTRUCTURING AND TURNAROUND PLANS OF THE ENTITIES</a:t>
            </a:r>
          </a:p>
          <a:p>
            <a:pPr marL="457200" marR="0" indent="-457200" algn="just">
              <a:spcBef>
                <a:spcPts val="0"/>
              </a:spcBef>
              <a:spcAft>
                <a:spcPts val="0"/>
              </a:spcAft>
              <a:buAutoNum type="arabicPeriod" startAt="2"/>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457200" marR="0" indent="-457200" algn="just">
              <a:spcBef>
                <a:spcPts val="0"/>
              </a:spcBef>
              <a:spcAft>
                <a:spcPts val="0"/>
              </a:spcAft>
              <a:buAutoNum type="arabicPeriod" startAt="2"/>
            </a:pPr>
            <a:r>
              <a:rPr lang="en-US" sz="2400" b="1" dirty="0">
                <a:latin typeface="Arial" panose="020B0604020202020204" pitchFamily="34" charset="0"/>
                <a:ea typeface="Calibri" panose="020F0502020204030204" pitchFamily="34" charset="0"/>
                <a:cs typeface="Arial" panose="020B0604020202020204" pitchFamily="34" charset="0"/>
              </a:rPr>
              <a:t>INTENSIFY ENGAGEMENT WITH PARLIAMENT</a:t>
            </a:r>
          </a:p>
          <a:p>
            <a:pPr marL="457200" marR="0" indent="-457200" algn="just">
              <a:spcBef>
                <a:spcPts val="0"/>
              </a:spcBef>
              <a:spcAft>
                <a:spcPts val="0"/>
              </a:spcAft>
              <a:buAutoNum type="arabicPeriod" startAt="2"/>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457200" marR="0" indent="-457200" algn="just">
              <a:spcBef>
                <a:spcPts val="0"/>
              </a:spcBef>
              <a:spcAft>
                <a:spcPts val="0"/>
              </a:spcAft>
              <a:buAutoNum type="arabicPeriod" startAt="2"/>
            </a:pPr>
            <a:r>
              <a:rPr lang="en-US" sz="2400" b="1" dirty="0">
                <a:latin typeface="Arial" panose="020B0604020202020204" pitchFamily="34" charset="0"/>
                <a:ea typeface="Calibri" panose="020F0502020204030204" pitchFamily="34" charset="0"/>
                <a:cs typeface="Arial" panose="020B0604020202020204" pitchFamily="34" charset="0"/>
              </a:rPr>
              <a:t>IMPLEMENTATION OF APPROVED POLICIES</a:t>
            </a:r>
          </a:p>
          <a:p>
            <a:pPr marL="914400" lvl="1" indent="-457200" algn="just">
              <a:buFont typeface="Wingdings" panose="05000000000000000000" pitchFamily="2" charset="2"/>
              <a:buChar char="Ø"/>
            </a:pPr>
            <a:r>
              <a:rPr lang="en-US" sz="2400" dirty="0">
                <a:latin typeface="Arial" panose="020B0604020202020204" pitchFamily="34" charset="0"/>
                <a:ea typeface="Calibri" panose="020F0502020204030204" pitchFamily="34" charset="0"/>
                <a:cs typeface="Arial" panose="020B0604020202020204" pitchFamily="34" charset="0"/>
              </a:rPr>
              <a:t>State Ownership Policy</a:t>
            </a:r>
          </a:p>
          <a:p>
            <a:pPr marL="914400" lvl="1" indent="-457200" algn="just">
              <a:buFont typeface="Wingdings" panose="05000000000000000000" pitchFamily="2" charset="2"/>
              <a:buChar char="Ø"/>
            </a:pPr>
            <a:r>
              <a:rPr lang="en-US" sz="2400" dirty="0">
                <a:latin typeface="Arial" panose="020B0604020202020204" pitchFamily="34" charset="0"/>
                <a:ea typeface="Calibri" panose="020F0502020204030204" pitchFamily="34" charset="0"/>
                <a:cs typeface="Arial" panose="020B0604020202020204" pitchFamily="34" charset="0"/>
              </a:rPr>
              <a:t>Code of Corporate Governance</a:t>
            </a:r>
          </a:p>
          <a:p>
            <a:pPr marL="457200" marR="0" indent="-457200" algn="just">
              <a:spcBef>
                <a:spcPts val="0"/>
              </a:spcBef>
              <a:spcAft>
                <a:spcPts val="0"/>
              </a:spcAft>
              <a:buAutoNum type="arabicPeriod" startAt="2"/>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457200" marR="0" indent="-457200" algn="just">
              <a:spcBef>
                <a:spcPts val="0"/>
              </a:spcBef>
              <a:spcAft>
                <a:spcPts val="0"/>
              </a:spcAft>
              <a:buAutoNum type="arabicPeriod" startAt="2"/>
            </a:pPr>
            <a:r>
              <a:rPr lang="en-US" sz="2400" b="1" dirty="0">
                <a:latin typeface="Arial" panose="020B0604020202020204" pitchFamily="34" charset="0"/>
                <a:ea typeface="Calibri" panose="020F0502020204030204" pitchFamily="34" charset="0"/>
                <a:cs typeface="Arial" panose="020B0604020202020204" pitchFamily="34" charset="0"/>
              </a:rPr>
              <a:t>DIGITALISATION AND REVENUE LEAKAGE RISK MITIGATION</a:t>
            </a:r>
          </a:p>
        </p:txBody>
      </p:sp>
      <p:sp>
        <p:nvSpPr>
          <p:cNvPr id="2" name="Slide Number Placeholder 1">
            <a:extLst>
              <a:ext uri="{FF2B5EF4-FFF2-40B4-BE49-F238E27FC236}">
                <a16:creationId xmlns:a16="http://schemas.microsoft.com/office/drawing/2014/main" id="{B4201388-8C5D-D3D7-DA51-3BE44B9672EB}"/>
              </a:ext>
            </a:extLst>
          </p:cNvPr>
          <p:cNvSpPr>
            <a:spLocks noGrp="1"/>
          </p:cNvSpPr>
          <p:nvPr>
            <p:ph type="sldNum" sz="quarter" idx="12"/>
          </p:nvPr>
        </p:nvSpPr>
        <p:spPr/>
        <p:txBody>
          <a:bodyPr/>
          <a:lstStyle/>
          <a:p>
            <a:fld id="{700D71AB-104F-4116-9F4C-372DB5755DBB}" type="slidenum">
              <a:rPr lang="en-GB" smtClean="0"/>
              <a:t>25</a:t>
            </a:fld>
            <a:endParaRPr lang="en-GB" dirty="0"/>
          </a:p>
        </p:txBody>
      </p:sp>
      <p:pic>
        <p:nvPicPr>
          <p:cNvPr id="3" name="Picture 2">
            <a:extLst>
              <a:ext uri="{FF2B5EF4-FFF2-40B4-BE49-F238E27FC236}">
                <a16:creationId xmlns:a16="http://schemas.microsoft.com/office/drawing/2014/main" id="{27C46330-CC78-DBFE-E05A-72D203AA8210}"/>
              </a:ext>
            </a:extLst>
          </p:cNvPr>
          <p:cNvPicPr>
            <a:picLocks noChangeAspect="1"/>
          </p:cNvPicPr>
          <p:nvPr/>
        </p:nvPicPr>
        <p:blipFill>
          <a:blip r:embed="rId3"/>
          <a:stretch>
            <a:fillRect/>
          </a:stretch>
        </p:blipFill>
        <p:spPr>
          <a:xfrm>
            <a:off x="111579" y="1683082"/>
            <a:ext cx="3970564" cy="5031482"/>
          </a:xfrm>
          <a:prstGeom prst="rect">
            <a:avLst/>
          </a:prstGeom>
        </p:spPr>
      </p:pic>
    </p:spTree>
    <p:extLst>
      <p:ext uri="{BB962C8B-B14F-4D97-AF65-F5344CB8AC3E}">
        <p14:creationId xmlns:p14="http://schemas.microsoft.com/office/powerpoint/2010/main" val="3398673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4397" y="0"/>
            <a:ext cx="5323715" cy="1642970"/>
          </a:xfrm>
        </p:spPr>
        <p:txBody>
          <a:bodyPr anchor="b">
            <a:normAutofit/>
          </a:bodyPr>
          <a:lstStyle/>
          <a:p>
            <a:r>
              <a:rPr lang="en-US" sz="4000" b="1" dirty="0">
                <a:latin typeface="Arial" panose="020B0604020202020204" pitchFamily="34" charset="0"/>
                <a:cs typeface="Arial" panose="020B0604020202020204" pitchFamily="34" charset="0"/>
              </a:rPr>
              <a:t>CONCLUSION</a:t>
            </a:r>
          </a:p>
        </p:txBody>
      </p:sp>
      <p:sp>
        <p:nvSpPr>
          <p:cNvPr id="4" name="Text Placeholder 3"/>
          <p:cNvSpPr>
            <a:spLocks noGrp="1"/>
          </p:cNvSpPr>
          <p:nvPr>
            <p:ph type="body" sz="quarter" idx="10"/>
          </p:nvPr>
        </p:nvSpPr>
        <p:spPr>
          <a:xfrm>
            <a:off x="374397" y="1873060"/>
            <a:ext cx="7291736" cy="4067918"/>
          </a:xfrm>
        </p:spPr>
        <p:txBody>
          <a:bodyPr anchor="t">
            <a:normAutofit/>
          </a:bodyPr>
          <a:lstStyle/>
          <a:p>
            <a:pPr algn="just">
              <a:spcAft>
                <a:spcPts val="600"/>
              </a:spcAft>
            </a:pPr>
            <a:r>
              <a:rPr lang="en-US" sz="2800" dirty="0">
                <a:solidFill>
                  <a:schemeClr val="tx1"/>
                </a:solidFill>
                <a:latin typeface="Arial" panose="020B0604020202020204" pitchFamily="34" charset="0"/>
                <a:cs typeface="Arial" panose="020B0604020202020204" pitchFamily="34" charset="0"/>
              </a:rPr>
              <a:t>Specified Entities will continue to play a significant role in the economy and opportunities exist for them to make real contribution to the development of the nation. </a:t>
            </a:r>
          </a:p>
          <a:p>
            <a:pPr algn="just">
              <a:spcAft>
                <a:spcPts val="600"/>
              </a:spcAft>
            </a:pPr>
            <a:endParaRPr lang="en-US" sz="2800" dirty="0">
              <a:solidFill>
                <a:schemeClr val="tx1"/>
              </a:solidFill>
              <a:latin typeface="Arial" panose="020B0604020202020204" pitchFamily="34" charset="0"/>
              <a:cs typeface="Arial" panose="020B0604020202020204" pitchFamily="34" charset="0"/>
            </a:endParaRPr>
          </a:p>
          <a:p>
            <a:pPr algn="just">
              <a:spcAft>
                <a:spcPts val="600"/>
              </a:spcAft>
            </a:pPr>
            <a:r>
              <a:rPr lang="en-US" sz="2800" dirty="0">
                <a:solidFill>
                  <a:schemeClr val="tx1"/>
                </a:solidFill>
                <a:latin typeface="Arial" panose="020B0604020202020204" pitchFamily="34" charset="0"/>
                <a:cs typeface="Arial" panose="020B0604020202020204" pitchFamily="34" charset="0"/>
              </a:rPr>
              <a:t>We are hopeful that going forward, their results would yield the desired outcomes. </a:t>
            </a:r>
          </a:p>
          <a:p>
            <a:pPr algn="just">
              <a:spcAft>
                <a:spcPts val="600"/>
              </a:spcAft>
            </a:pPr>
            <a:endParaRPr lang="en-US" sz="2800" dirty="0">
              <a:solidFill>
                <a:schemeClr val="tx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yellow eagle with a black star and a green shield&#10;&#10;Description automatically generated"/>
          <p:cNvPicPr>
            <a:picLocks noChangeAspect="1"/>
          </p:cNvPicPr>
          <p:nvPr/>
        </p:nvPicPr>
        <p:blipFill>
          <a:blip r:embed="rId2"/>
          <a:stretch>
            <a:fillRect/>
          </a:stretch>
        </p:blipFill>
        <p:spPr>
          <a:xfrm>
            <a:off x="7757818" y="1873059"/>
            <a:ext cx="4170530" cy="3111857"/>
          </a:xfrm>
          <a:prstGeom prst="rect">
            <a:avLst/>
          </a:prstGeom>
        </p:spPr>
      </p:pic>
      <p:sp>
        <p:nvSpPr>
          <p:cNvPr id="3" name="Slide Number Placeholder 2"/>
          <p:cNvSpPr>
            <a:spLocks noGrp="1"/>
          </p:cNvSpPr>
          <p:nvPr>
            <p:ph type="sldNum" sz="quarter" idx="4294967295"/>
          </p:nvPr>
        </p:nvSpPr>
        <p:spPr>
          <a:xfrm>
            <a:off x="11704320" y="6459378"/>
            <a:ext cx="448056" cy="365125"/>
          </a:xfrm>
        </p:spPr>
        <p:txBody>
          <a:bodyPr>
            <a:normAutofit/>
          </a:bodyPr>
          <a:lstStyle/>
          <a:p>
            <a:pPr>
              <a:spcAft>
                <a:spcPts val="600"/>
              </a:spcAft>
            </a:pPr>
            <a:fld id="{F06E3F8C-9033-424E-8803-DD1CB47FE3CA}" type="slidenum">
              <a:rPr lang="en-US" sz="1100">
                <a:solidFill>
                  <a:srgbClr val="FFFFFF"/>
                </a:solidFill>
              </a:rPr>
              <a:pPr>
                <a:spcAft>
                  <a:spcPts val="600"/>
                </a:spcAft>
              </a:pPr>
              <a:t>26</a:t>
            </a:fld>
            <a:endParaRPr lang="en-US" sz="1100">
              <a:solidFill>
                <a:srgbClr val="FFFFFF"/>
              </a:solidFill>
            </a:endParaRPr>
          </a:p>
        </p:txBody>
      </p:sp>
    </p:spTree>
    <p:extLst>
      <p:ext uri="{BB962C8B-B14F-4D97-AF65-F5344CB8AC3E}">
        <p14:creationId xmlns:p14="http://schemas.microsoft.com/office/powerpoint/2010/main" val="3994100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Picture 2">
            <a:extLst>
              <a:ext uri="{FF2B5EF4-FFF2-40B4-BE49-F238E27FC236}">
                <a16:creationId xmlns:a16="http://schemas.microsoft.com/office/drawing/2014/main" id="{C79E3BA9-15DD-48DF-B474-4EBCC032AA1F}"/>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Slide Number Placeholder 1"/>
          <p:cNvSpPr>
            <a:spLocks noGrp="1"/>
          </p:cNvSpPr>
          <p:nvPr>
            <p:ph type="sldNum" sz="quarter" idx="12"/>
          </p:nvPr>
        </p:nvSpPr>
        <p:spPr>
          <a:xfrm>
            <a:off x="8610600" y="6356350"/>
            <a:ext cx="2743200" cy="365125"/>
          </a:xfrm>
        </p:spPr>
        <p:txBody>
          <a:bodyPr>
            <a:normAutofit/>
          </a:bodyPr>
          <a:lstStyle/>
          <a:p>
            <a:pPr>
              <a:spcAft>
                <a:spcPts val="600"/>
              </a:spcAft>
            </a:pPr>
            <a:fld id="{A964C0AA-13C5-42F8-8707-B9C6EA4D33F1}" type="slidenum">
              <a:rPr lang="en-GB">
                <a:solidFill>
                  <a:srgbClr val="FFFFFF"/>
                </a:solidFill>
              </a:rPr>
              <a:pPr>
                <a:spcAft>
                  <a:spcPts val="600"/>
                </a:spcAft>
              </a:pPr>
              <a:t>27</a:t>
            </a:fld>
            <a:endParaRPr lang="en-GB" dirty="0">
              <a:solidFill>
                <a:srgbClr val="FFFFFF"/>
              </a:solidFill>
            </a:endParaRPr>
          </a:p>
        </p:txBody>
      </p:sp>
    </p:spTree>
    <p:extLst>
      <p:ext uri="{BB962C8B-B14F-4D97-AF65-F5344CB8AC3E}">
        <p14:creationId xmlns:p14="http://schemas.microsoft.com/office/powerpoint/2010/main" val="1392372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9" y="294538"/>
            <a:ext cx="9895951" cy="1033669"/>
          </a:xfrm>
        </p:spPr>
        <p:txBody>
          <a:bodyPr>
            <a:noAutofit/>
          </a:bodyPr>
          <a:lstStyle/>
          <a:p>
            <a:br>
              <a:rPr lang="en-GB" b="1" dirty="0">
                <a:solidFill>
                  <a:srgbClr val="FFFFFF"/>
                </a:solidFill>
                <a:latin typeface="Century Gothic" panose="020B0502020202020204" pitchFamily="34" charset="0"/>
              </a:rPr>
            </a:br>
            <a:r>
              <a:rPr lang="en-GB" b="1" dirty="0">
                <a:solidFill>
                  <a:srgbClr val="FFFFFF"/>
                </a:solidFill>
                <a:latin typeface="Arial" panose="020B0604020202020204" pitchFamily="34" charset="0"/>
                <a:cs typeface="Arial" panose="020B0604020202020204" pitchFamily="34" charset="0"/>
              </a:rPr>
              <a:t>Introduction</a:t>
            </a:r>
            <a:br>
              <a:rPr lang="en-GB" b="1" dirty="0">
                <a:solidFill>
                  <a:srgbClr val="FFFFFF"/>
                </a:solidFill>
                <a:latin typeface="Centaur" panose="02030504050205020304" pitchFamily="18" charset="0"/>
              </a:rPr>
            </a:br>
            <a:endParaRPr lang="en-GB" b="1" dirty="0">
              <a:solidFill>
                <a:srgbClr val="FFFFFF"/>
              </a:solidFill>
              <a:latin typeface="Centaur" panose="02030504050205020304" pitchFamily="18" charset="0"/>
            </a:endParaRPr>
          </a:p>
        </p:txBody>
      </p:sp>
      <p:sp>
        <p:nvSpPr>
          <p:cNvPr id="3" name="Content Placeholder 2"/>
          <p:cNvSpPr>
            <a:spLocks noGrp="1"/>
          </p:cNvSpPr>
          <p:nvPr>
            <p:ph idx="1"/>
          </p:nvPr>
        </p:nvSpPr>
        <p:spPr>
          <a:xfrm>
            <a:off x="288759" y="1891970"/>
            <a:ext cx="11515314" cy="4540914"/>
          </a:xfrm>
        </p:spPr>
        <p:txBody>
          <a:bodyPr anchor="ctr">
            <a:normAutofit/>
          </a:bodyPr>
          <a:lstStyle/>
          <a:p>
            <a:pPr marL="12150" indent="-285750" algn="just">
              <a:buFont typeface="Wingdings" panose="05000000000000000000" pitchFamily="2" charset="2"/>
              <a:buChar char="q"/>
              <a:defRPr/>
            </a:pPr>
            <a:r>
              <a:rPr lang="en-GB" dirty="0">
                <a:effectLst/>
                <a:latin typeface="Arial" panose="020B0604020202020204" pitchFamily="34" charset="0"/>
                <a:ea typeface="Calibri" panose="020F0502020204030204" pitchFamily="34" charset="0"/>
                <a:cs typeface="Arial" panose="020B0604020202020204" pitchFamily="34" charset="0"/>
              </a:rPr>
              <a:t> 	Established in 2021, the Public Enterprises Secretariat has a 	mandate to support the Minister </a:t>
            </a:r>
            <a:r>
              <a:rPr lang="en-GB" dirty="0">
                <a:latin typeface="Arial" panose="020B0604020202020204" pitchFamily="34" charset="0"/>
                <a:ea typeface="Calibri" panose="020F0502020204030204" pitchFamily="34" charset="0"/>
                <a:cs typeface="Arial" panose="020B0604020202020204" pitchFamily="34" charset="0"/>
              </a:rPr>
              <a:t>for</a:t>
            </a:r>
            <a:r>
              <a:rPr lang="en-GB" dirty="0">
                <a:effectLst/>
                <a:latin typeface="Arial" panose="020B0604020202020204" pitchFamily="34" charset="0"/>
                <a:ea typeface="Calibri" panose="020F0502020204030204" pitchFamily="34" charset="0"/>
                <a:cs typeface="Arial" panose="020B0604020202020204" pitchFamily="34" charset="0"/>
              </a:rPr>
              <a:t> Public Enterprises to ensure 	effective oversight of SIGA and deliver profitable, efficient and 	effective outcomes for the State-Owned Enterprises (SOEs), 	Joint Venture Companies (JVCs) and Other State Entities 	(OSEs), 	collectively referred to as Specified Entities (SEs). </a:t>
            </a:r>
          </a:p>
          <a:p>
            <a:pPr marL="12150" indent="-285750" algn="just">
              <a:buFont typeface="Wingdings" panose="05000000000000000000" pitchFamily="2" charset="2"/>
              <a:buChar char="q"/>
              <a:defRPr/>
            </a:pPr>
            <a:endParaRPr lang="en-GB" dirty="0">
              <a:latin typeface="Arial" panose="020B0604020202020204" pitchFamily="34" charset="0"/>
              <a:ea typeface="Calibri" panose="020F0502020204030204" pitchFamily="34" charset="0"/>
              <a:cs typeface="Arial" panose="020B0604020202020204" pitchFamily="34" charset="0"/>
            </a:endParaRPr>
          </a:p>
          <a:p>
            <a:pPr marL="12150" indent="-285750" algn="just">
              <a:buFont typeface="Wingdings" panose="05000000000000000000" pitchFamily="2" charset="2"/>
              <a:buChar char="q"/>
              <a:defRPr/>
            </a:pPr>
            <a:r>
              <a:rPr lang="en-GB" dirty="0">
                <a:effectLst/>
                <a:latin typeface="Arial" panose="020B0604020202020204" pitchFamily="34" charset="0"/>
                <a:ea typeface="Calibri" panose="020F0502020204030204" pitchFamily="34" charset="0"/>
                <a:cs typeface="Arial" panose="020B0604020202020204" pitchFamily="34" charset="0"/>
              </a:rPr>
              <a:t> 	The implementation of this mandate has been followed up with 	interaction at several levels to ensure profitable outcomes.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fontAlgn="auto">
              <a:buClrTx/>
              <a:buSzTx/>
              <a:buNone/>
              <a:tabLst/>
              <a:defRPr/>
            </a:pPr>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464800" y="0"/>
            <a:ext cx="1727200" cy="1288757"/>
          </a:xfrm>
          <a:prstGeom prst="rect">
            <a:avLst/>
          </a:prstGeom>
        </p:spPr>
      </p:pic>
      <p:sp>
        <p:nvSpPr>
          <p:cNvPr id="5" name="Slide Number Placeholder 4">
            <a:extLst>
              <a:ext uri="{FF2B5EF4-FFF2-40B4-BE49-F238E27FC236}">
                <a16:creationId xmlns:a16="http://schemas.microsoft.com/office/drawing/2014/main" id="{29C177BA-13AA-79FA-28A3-E398F89566BD}"/>
              </a:ext>
            </a:extLst>
          </p:cNvPr>
          <p:cNvSpPr>
            <a:spLocks noGrp="1"/>
          </p:cNvSpPr>
          <p:nvPr>
            <p:ph type="sldNum" sz="quarter" idx="12"/>
          </p:nvPr>
        </p:nvSpPr>
        <p:spPr/>
        <p:txBody>
          <a:bodyPr/>
          <a:lstStyle/>
          <a:p>
            <a:fld id="{700D71AB-104F-4116-9F4C-372DB5755DBB}" type="slidenum">
              <a:rPr lang="en-GB" smtClean="0"/>
              <a:t>3</a:t>
            </a:fld>
            <a:endParaRPr lang="en-GB" dirty="0"/>
          </a:p>
        </p:txBody>
      </p:sp>
    </p:spTree>
    <p:extLst>
      <p:ext uri="{BB962C8B-B14F-4D97-AF65-F5344CB8AC3E}">
        <p14:creationId xmlns:p14="http://schemas.microsoft.com/office/powerpoint/2010/main" val="304430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10464800" y="0"/>
            <a:ext cx="1727200" cy="1288757"/>
          </a:xfrm>
          <a:prstGeom prst="rect">
            <a:avLst/>
          </a:prstGeom>
        </p:spPr>
      </p:pic>
      <p:sp>
        <p:nvSpPr>
          <p:cNvPr id="6" name="Title 1">
            <a:extLst>
              <a:ext uri="{FF2B5EF4-FFF2-40B4-BE49-F238E27FC236}">
                <a16:creationId xmlns:a16="http://schemas.microsoft.com/office/drawing/2014/main" id="{1F1747E2-D740-6710-3F68-97665188AA6A}"/>
              </a:ext>
            </a:extLst>
          </p:cNvPr>
          <p:cNvSpPr txBox="1">
            <a:spLocks/>
          </p:cNvSpPr>
          <p:nvPr/>
        </p:nvSpPr>
        <p:spPr>
          <a:xfrm>
            <a:off x="97108" y="335093"/>
            <a:ext cx="8922072" cy="955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latin typeface="Arial" panose="020B0604020202020204" pitchFamily="34" charset="0"/>
                <a:cs typeface="Arial" panose="020B0604020202020204" pitchFamily="34" charset="0"/>
              </a:rPr>
              <a:t> </a:t>
            </a: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a:p>
            <a:pPr algn="ctr"/>
            <a:r>
              <a:rPr lang="en-GB" sz="4000" b="1" dirty="0">
                <a:solidFill>
                  <a:schemeClr val="bg1"/>
                </a:solidFill>
                <a:latin typeface="Arial" panose="020B0604020202020204" pitchFamily="34" charset="0"/>
                <a:cs typeface="Arial" panose="020B0604020202020204" pitchFamily="34" charset="0"/>
              </a:rPr>
              <a:t>OVERVIEW OF THE SECTOR</a:t>
            </a:r>
            <a:br>
              <a:rPr lang="en-GB" b="1" dirty="0">
                <a:latin typeface="Arial" panose="020B0604020202020204" pitchFamily="34" charset="0"/>
                <a:cs typeface="Arial" panose="020B0604020202020204" pitchFamily="34" charset="0"/>
              </a:rPr>
            </a:b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FF83033C-05F8-7251-ABDA-C230A510FC50}"/>
              </a:ext>
            </a:extLst>
          </p:cNvPr>
          <p:cNvSpPr>
            <a:spLocks noGrp="1"/>
          </p:cNvSpPr>
          <p:nvPr>
            <p:ph type="sldNum" sz="quarter" idx="12"/>
          </p:nvPr>
        </p:nvSpPr>
        <p:spPr/>
        <p:txBody>
          <a:bodyPr/>
          <a:lstStyle/>
          <a:p>
            <a:fld id="{700D71AB-104F-4116-9F4C-372DB5755DBB}" type="slidenum">
              <a:rPr lang="en-GB" smtClean="0"/>
              <a:t>4</a:t>
            </a:fld>
            <a:endParaRPr lang="en-GB" dirty="0"/>
          </a:p>
        </p:txBody>
      </p:sp>
      <p:graphicFrame>
        <p:nvGraphicFramePr>
          <p:cNvPr id="8" name="Content Placeholder 7">
            <a:extLst>
              <a:ext uri="{FF2B5EF4-FFF2-40B4-BE49-F238E27FC236}">
                <a16:creationId xmlns:a16="http://schemas.microsoft.com/office/drawing/2014/main" id="{D2C3D8FB-0B51-9939-4640-E4BD45DDB11F}"/>
              </a:ext>
            </a:extLst>
          </p:cNvPr>
          <p:cNvGraphicFramePr>
            <a:graphicFrameLocks noGrp="1"/>
          </p:cNvGraphicFramePr>
          <p:nvPr>
            <p:ph idx="1"/>
            <p:extLst>
              <p:ext uri="{D42A27DB-BD31-4B8C-83A1-F6EECF244321}">
                <p14:modId xmlns:p14="http://schemas.microsoft.com/office/powerpoint/2010/main" val="301955766"/>
              </p:ext>
            </p:extLst>
          </p:nvPr>
        </p:nvGraphicFramePr>
        <p:xfrm>
          <a:off x="838199" y="1825625"/>
          <a:ext cx="1083079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6368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4703" y="86380"/>
            <a:ext cx="9759949" cy="1288756"/>
          </a:xfrm>
        </p:spPr>
        <p:txBody>
          <a:bodyPr>
            <a:noAutofit/>
          </a:bodyPr>
          <a:lstStyle/>
          <a:p>
            <a:br>
              <a:rPr lang="en-GB" sz="4000" b="1" dirty="0">
                <a:solidFill>
                  <a:srgbClr val="FFFFFF"/>
                </a:solidFill>
                <a:latin typeface="+mn-lt"/>
              </a:rPr>
            </a:br>
            <a:br>
              <a:rPr lang="en-GB" sz="4000" b="1" dirty="0">
                <a:solidFill>
                  <a:srgbClr val="FFFFFF"/>
                </a:solidFill>
                <a:latin typeface="+mn-lt"/>
              </a:rPr>
            </a:br>
            <a:r>
              <a:rPr lang="en-GB" sz="4000" b="1" dirty="0">
                <a:solidFill>
                  <a:schemeClr val="bg1"/>
                </a:solidFill>
                <a:latin typeface="Arial" panose="020B0604020202020204" pitchFamily="34" charset="0"/>
                <a:cs typeface="Arial" panose="020B0604020202020204" pitchFamily="34" charset="0"/>
              </a:rPr>
              <a:t>Value of Portfolio of Specified Entities.</a:t>
            </a:r>
            <a:br>
              <a:rPr lang="en-GB" sz="4000" b="1" dirty="0">
                <a:solidFill>
                  <a:schemeClr val="bg1"/>
                </a:solidFill>
                <a:latin typeface="Arial" panose="020B0604020202020204" pitchFamily="34" charset="0"/>
                <a:cs typeface="Arial" panose="020B0604020202020204" pitchFamily="34" charset="0"/>
              </a:rPr>
            </a:br>
            <a:br>
              <a:rPr lang="en-GB" sz="4000" b="1" dirty="0">
                <a:solidFill>
                  <a:srgbClr val="FFFFFF"/>
                </a:solidFill>
                <a:latin typeface="+mn-lt"/>
              </a:rPr>
            </a:br>
            <a:endParaRPr lang="en-GB" sz="4000" b="1" dirty="0">
              <a:solidFill>
                <a:srgbClr val="FFFFFF"/>
              </a:solidFill>
              <a:latin typeface="+mn-lt"/>
            </a:endParaRPr>
          </a:p>
        </p:txBody>
      </p:sp>
      <p:pic>
        <p:nvPicPr>
          <p:cNvPr id="4" name="Picture 3"/>
          <p:cNvPicPr>
            <a:picLocks noChangeAspect="1"/>
          </p:cNvPicPr>
          <p:nvPr/>
        </p:nvPicPr>
        <p:blipFill>
          <a:blip r:embed="rId2"/>
          <a:stretch>
            <a:fillRect/>
          </a:stretch>
        </p:blipFill>
        <p:spPr>
          <a:xfrm>
            <a:off x="10464800" y="0"/>
            <a:ext cx="1727200" cy="1288757"/>
          </a:xfrm>
          <a:prstGeom prst="rect">
            <a:avLst/>
          </a:prstGeom>
        </p:spPr>
      </p:pic>
      <p:sp>
        <p:nvSpPr>
          <p:cNvPr id="6" name="Slide Number Placeholder 5">
            <a:extLst>
              <a:ext uri="{FF2B5EF4-FFF2-40B4-BE49-F238E27FC236}">
                <a16:creationId xmlns:a16="http://schemas.microsoft.com/office/drawing/2014/main" id="{A2384DB1-CD01-0D35-57F4-B344A1FA3E2E}"/>
              </a:ext>
            </a:extLst>
          </p:cNvPr>
          <p:cNvSpPr>
            <a:spLocks noGrp="1"/>
          </p:cNvSpPr>
          <p:nvPr>
            <p:ph type="sldNum" sz="quarter" idx="12"/>
          </p:nvPr>
        </p:nvSpPr>
        <p:spPr/>
        <p:txBody>
          <a:bodyPr/>
          <a:lstStyle/>
          <a:p>
            <a:fld id="{700D71AB-104F-4116-9F4C-372DB5755DBB}" type="slidenum">
              <a:rPr lang="en-GB" smtClean="0"/>
              <a:t>5</a:t>
            </a:fld>
            <a:endParaRPr lang="en-GB" dirty="0"/>
          </a:p>
        </p:txBody>
      </p:sp>
      <p:sp>
        <p:nvSpPr>
          <p:cNvPr id="8" name="Content Placeholder 7">
            <a:extLst>
              <a:ext uri="{FF2B5EF4-FFF2-40B4-BE49-F238E27FC236}">
                <a16:creationId xmlns:a16="http://schemas.microsoft.com/office/drawing/2014/main" id="{248DEF05-156E-D878-762A-6A2E4A374BC0}"/>
              </a:ext>
            </a:extLst>
          </p:cNvPr>
          <p:cNvSpPr>
            <a:spLocks noGrp="1"/>
          </p:cNvSpPr>
          <p:nvPr>
            <p:ph idx="1"/>
          </p:nvPr>
        </p:nvSpPr>
        <p:spPr>
          <a:xfrm>
            <a:off x="329387" y="2187574"/>
            <a:ext cx="10515600" cy="4351338"/>
          </a:xfrm>
        </p:spPr>
        <p:txBody>
          <a:bodyPr>
            <a:normAutofit/>
          </a:bodyPr>
          <a:lstStyle/>
          <a:p>
            <a:pPr lvl="1" algn="just"/>
            <a:r>
              <a:rPr lang="en-GB" sz="2800" dirty="0">
                <a:effectLst/>
                <a:latin typeface="Arial" panose="020B0604020202020204" pitchFamily="34" charset="0"/>
                <a:ea typeface="Calibri" panose="020F0502020204030204" pitchFamily="34" charset="0"/>
                <a:cs typeface="Arial" panose="020B0604020202020204" pitchFamily="34" charset="0"/>
              </a:rPr>
              <a:t>A study </a:t>
            </a:r>
            <a:r>
              <a:rPr lang="en-GB" sz="2800" dirty="0">
                <a:latin typeface="Arial" panose="020B0604020202020204" pitchFamily="34" charset="0"/>
                <a:ea typeface="Calibri" panose="020F0502020204030204" pitchFamily="34" charset="0"/>
                <a:cs typeface="Arial" panose="020B0604020202020204" pitchFamily="34" charset="0"/>
              </a:rPr>
              <a:t>undertaken by the government and completed in 2019 estimated the market value of the State’s equity holding in 63 active entities at </a:t>
            </a:r>
            <a:r>
              <a:rPr lang="en-GB" sz="2800" dirty="0" err="1">
                <a:latin typeface="Arial" panose="020B0604020202020204" pitchFamily="34" charset="0"/>
                <a:ea typeface="Calibri" panose="020F0502020204030204" pitchFamily="34" charset="0"/>
                <a:cs typeface="Arial" panose="020B0604020202020204" pitchFamily="34" charset="0"/>
              </a:rPr>
              <a:t>Ghc</a:t>
            </a:r>
            <a:r>
              <a:rPr lang="en-GB" sz="2800" dirty="0">
                <a:latin typeface="Arial" panose="020B0604020202020204" pitchFamily="34" charset="0"/>
                <a:ea typeface="Calibri" panose="020F0502020204030204" pitchFamily="34" charset="0"/>
                <a:cs typeface="Arial" panose="020B0604020202020204" pitchFamily="34" charset="0"/>
              </a:rPr>
              <a:t> 35.7billion as at December 2016.  </a:t>
            </a:r>
          </a:p>
          <a:p>
            <a:pPr lvl="1" algn="just"/>
            <a:endParaRPr lang="en-GB" sz="2800" dirty="0">
              <a:latin typeface="Arial" panose="020B0604020202020204" pitchFamily="34" charset="0"/>
              <a:ea typeface="Calibri" panose="020F0502020204030204" pitchFamily="34" charset="0"/>
              <a:cs typeface="Arial" panose="020B0604020202020204" pitchFamily="34" charset="0"/>
            </a:endParaRPr>
          </a:p>
          <a:p>
            <a:pPr lvl="1" algn="just"/>
            <a:r>
              <a:rPr lang="en-GB" sz="2800" dirty="0">
                <a:latin typeface="Arial" panose="020B0604020202020204" pitchFamily="34" charset="0"/>
                <a:ea typeface="Calibri" panose="020F0502020204030204" pitchFamily="34" charset="0"/>
                <a:cs typeface="Arial" panose="020B0604020202020204" pitchFamily="34" charset="0"/>
              </a:rPr>
              <a:t>SOEs accounted for 92% of this value. The remaining 8% represented the State’s equity stake in JVCs</a:t>
            </a:r>
            <a:endParaRPr lang="en-US" sz="2800" dirty="0"/>
          </a:p>
        </p:txBody>
      </p:sp>
    </p:spTree>
    <p:extLst>
      <p:ext uri="{BB962C8B-B14F-4D97-AF65-F5344CB8AC3E}">
        <p14:creationId xmlns:p14="http://schemas.microsoft.com/office/powerpoint/2010/main" val="703403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1085958" y="206188"/>
            <a:ext cx="7042897" cy="1128091"/>
          </a:xfrm>
        </p:spPr>
        <p:txBody>
          <a:bodyPr anchor="ctr">
            <a:noAutofit/>
          </a:bodyPr>
          <a:lstStyle/>
          <a:p>
            <a:br>
              <a:rPr lang="en-GB" sz="4000" b="1" dirty="0">
                <a:solidFill>
                  <a:srgbClr val="FFFFFF"/>
                </a:solidFill>
                <a:latin typeface="Arial" panose="020B0604020202020204" pitchFamily="34" charset="0"/>
                <a:cs typeface="Arial" panose="020B0604020202020204" pitchFamily="34" charset="0"/>
              </a:rPr>
            </a:br>
            <a:r>
              <a:rPr lang="en-GB" sz="4000" b="1" dirty="0">
                <a:solidFill>
                  <a:srgbClr val="FFFFFF"/>
                </a:solidFill>
                <a:latin typeface="Arial" panose="020B0604020202020204" pitchFamily="34" charset="0"/>
                <a:cs typeface="Arial" panose="020B0604020202020204" pitchFamily="34" charset="0"/>
              </a:rPr>
              <a:t>ACHIEVEMENTS SO FAR</a:t>
            </a:r>
            <a:br>
              <a:rPr lang="en-GB" sz="2000" b="1" dirty="0">
                <a:solidFill>
                  <a:srgbClr val="FFFFFF"/>
                </a:solidFill>
                <a:latin typeface="Arial" panose="020B0604020202020204" pitchFamily="34" charset="0"/>
                <a:cs typeface="Arial" panose="020B0604020202020204" pitchFamily="34" charset="0"/>
              </a:rPr>
            </a:br>
            <a:br>
              <a:rPr lang="en-GB" sz="2000" b="1" dirty="0">
                <a:solidFill>
                  <a:srgbClr val="FFFFFF"/>
                </a:solidFill>
                <a:latin typeface="Arial" panose="020B0604020202020204" pitchFamily="34" charset="0"/>
                <a:cs typeface="Arial" panose="020B0604020202020204" pitchFamily="34" charset="0"/>
              </a:rPr>
            </a:br>
            <a:endParaRPr lang="en-GB" sz="2000" b="1" dirty="0">
              <a:solidFill>
                <a:srgbClr val="FFFF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403792" y="1"/>
            <a:ext cx="1788208" cy="1334278"/>
          </a:xfrm>
          <a:prstGeom prst="rect">
            <a:avLst/>
          </a:prstGeom>
        </p:spPr>
      </p:pic>
      <p:graphicFrame>
        <p:nvGraphicFramePr>
          <p:cNvPr id="27" name="Content Placeholder 2">
            <a:extLst>
              <a:ext uri="{FF2B5EF4-FFF2-40B4-BE49-F238E27FC236}">
                <a16:creationId xmlns:a16="http://schemas.microsoft.com/office/drawing/2014/main" id="{CCEC28D7-2E6C-1AFA-F109-DA3C49B0C27E}"/>
              </a:ext>
            </a:extLst>
          </p:cNvPr>
          <p:cNvGraphicFramePr>
            <a:graphicFrameLocks noGrp="1"/>
          </p:cNvGraphicFramePr>
          <p:nvPr>
            <p:ph idx="1"/>
            <p:extLst>
              <p:ext uri="{D42A27DB-BD31-4B8C-83A1-F6EECF244321}">
                <p14:modId xmlns:p14="http://schemas.microsoft.com/office/powerpoint/2010/main" val="122572218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11E26609-D4EE-38B3-AB91-0E6936324B9B}"/>
              </a:ext>
            </a:extLst>
          </p:cNvPr>
          <p:cNvSpPr>
            <a:spLocks noGrp="1"/>
          </p:cNvSpPr>
          <p:nvPr>
            <p:ph type="sldNum" sz="quarter" idx="12"/>
          </p:nvPr>
        </p:nvSpPr>
        <p:spPr/>
        <p:txBody>
          <a:bodyPr/>
          <a:lstStyle/>
          <a:p>
            <a:fld id="{700D71AB-104F-4116-9F4C-372DB5755DBB}" type="slidenum">
              <a:rPr lang="en-GB" smtClean="0"/>
              <a:t>6</a:t>
            </a:fld>
            <a:endParaRPr lang="en-GB" dirty="0"/>
          </a:p>
        </p:txBody>
      </p:sp>
    </p:spTree>
    <p:extLst>
      <p:ext uri="{BB962C8B-B14F-4D97-AF65-F5344CB8AC3E}">
        <p14:creationId xmlns:p14="http://schemas.microsoft.com/office/powerpoint/2010/main" val="2991403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10836094" y="136525"/>
            <a:ext cx="1352842" cy="1009428"/>
          </a:xfrm>
          <a:prstGeom prst="rect">
            <a:avLst/>
          </a:prstGeom>
        </p:spPr>
      </p:pic>
      <p:sp>
        <p:nvSpPr>
          <p:cNvPr id="2" name="Slide Number Placeholder 1">
            <a:extLst>
              <a:ext uri="{FF2B5EF4-FFF2-40B4-BE49-F238E27FC236}">
                <a16:creationId xmlns:a16="http://schemas.microsoft.com/office/drawing/2014/main" id="{9547E478-1A11-6E31-F66B-F36604ACDF9A}"/>
              </a:ext>
            </a:extLst>
          </p:cNvPr>
          <p:cNvSpPr>
            <a:spLocks noGrp="1"/>
          </p:cNvSpPr>
          <p:nvPr>
            <p:ph type="sldNum" sz="quarter" idx="12"/>
          </p:nvPr>
        </p:nvSpPr>
        <p:spPr/>
        <p:txBody>
          <a:bodyPr/>
          <a:lstStyle/>
          <a:p>
            <a:fld id="{700D71AB-104F-4116-9F4C-372DB5755DBB}" type="slidenum">
              <a:rPr lang="en-GB" smtClean="0"/>
              <a:t>7</a:t>
            </a:fld>
            <a:endParaRPr lang="en-GB" dirty="0"/>
          </a:p>
        </p:txBody>
      </p:sp>
      <p:sp>
        <p:nvSpPr>
          <p:cNvPr id="10" name="Content Placeholder 2">
            <a:extLst>
              <a:ext uri="{FF2B5EF4-FFF2-40B4-BE49-F238E27FC236}">
                <a16:creationId xmlns:a16="http://schemas.microsoft.com/office/drawing/2014/main" id="{E212D755-EFE8-5D9C-33A1-A3165AAFE5B2}"/>
              </a:ext>
            </a:extLst>
          </p:cNvPr>
          <p:cNvSpPr>
            <a:spLocks noGrp="1"/>
          </p:cNvSpPr>
          <p:nvPr>
            <p:ph idx="1"/>
          </p:nvPr>
        </p:nvSpPr>
        <p:spPr>
          <a:xfrm>
            <a:off x="4390578" y="491112"/>
            <a:ext cx="7445614" cy="5865238"/>
          </a:xfrm>
        </p:spPr>
        <p:txBody>
          <a:bodyPr anchor="ctr">
            <a:normAutofit/>
          </a:bodyPr>
          <a:lstStyle/>
          <a:p>
            <a:pPr algn="just">
              <a:buFont typeface="Wingdings" panose="05000000000000000000" pitchFamily="2" charset="2"/>
              <a:buChar char="q"/>
            </a:pPr>
            <a:r>
              <a:rPr lang="en-US" sz="3200" dirty="0">
                <a:latin typeface="Arial" panose="020B0604020202020204" pitchFamily="34" charset="0"/>
                <a:ea typeface="Tahoma" panose="020B0604030504040204" pitchFamily="34" charset="0"/>
                <a:cs typeface="Arial" panose="020B0604020202020204" pitchFamily="34" charset="0"/>
              </a:rPr>
              <a:t> Restructuring of Active Companies </a:t>
            </a:r>
          </a:p>
          <a:p>
            <a:pPr lvl="1" algn="just"/>
            <a:r>
              <a:rPr lang="en-US" dirty="0">
                <a:latin typeface="Arial" panose="020B0604020202020204" pitchFamily="34" charset="0"/>
                <a:ea typeface="Tahoma" panose="020B0604030504040204" pitchFamily="34" charset="0"/>
                <a:cs typeface="Arial" panose="020B0604020202020204" pitchFamily="34" charset="0"/>
              </a:rPr>
              <a:t>Liquidation</a:t>
            </a:r>
          </a:p>
          <a:p>
            <a:pPr lvl="1" algn="just"/>
            <a:r>
              <a:rPr lang="en-US" dirty="0">
                <a:latin typeface="Arial" panose="020B0604020202020204" pitchFamily="34" charset="0"/>
                <a:ea typeface="Tahoma" panose="020B0604030504040204" pitchFamily="34" charset="0"/>
                <a:cs typeface="Arial" panose="020B0604020202020204" pitchFamily="34" charset="0"/>
              </a:rPr>
              <a:t>Listing on the Ghana Stock Exchange</a:t>
            </a:r>
          </a:p>
          <a:p>
            <a:pPr lvl="1" algn="just"/>
            <a:r>
              <a:rPr lang="en-US" dirty="0">
                <a:latin typeface="Arial" panose="020B0604020202020204" pitchFamily="34" charset="0"/>
                <a:ea typeface="Tahoma" panose="020B0604030504040204" pitchFamily="34" charset="0"/>
                <a:cs typeface="Arial" panose="020B0604020202020204" pitchFamily="34" charset="0"/>
              </a:rPr>
              <a:t>Strategic Investment and </a:t>
            </a:r>
          </a:p>
          <a:p>
            <a:pPr lvl="1" algn="just"/>
            <a:r>
              <a:rPr lang="en-US" dirty="0">
                <a:latin typeface="Arial" panose="020B0604020202020204" pitchFamily="34" charset="0"/>
                <a:ea typeface="Tahoma" panose="020B0604030504040204" pitchFamily="34" charset="0"/>
                <a:cs typeface="Arial" panose="020B0604020202020204" pitchFamily="34" charset="0"/>
              </a:rPr>
              <a:t>Disposal </a:t>
            </a:r>
          </a:p>
          <a:p>
            <a:pPr algn="just">
              <a:buFont typeface="Wingdings" panose="05000000000000000000" pitchFamily="2" charset="2"/>
              <a:buChar char="q"/>
            </a:pPr>
            <a:endParaRPr lang="en-US" sz="3200" dirty="0">
              <a:latin typeface="Arial" panose="020B0604020202020204" pitchFamily="34" charset="0"/>
              <a:ea typeface="Tahoma" panose="020B0604030504040204" pitchFamily="34" charset="0"/>
              <a:cs typeface="Arial" panose="020B0604020202020204" pitchFamily="34" charset="0"/>
            </a:endParaRPr>
          </a:p>
          <a:p>
            <a:pPr algn="just">
              <a:buFont typeface="Wingdings" panose="05000000000000000000" pitchFamily="2" charset="2"/>
              <a:buChar char="q"/>
            </a:pPr>
            <a:r>
              <a:rPr lang="en-US" sz="3200" dirty="0">
                <a:latin typeface="Arial" panose="020B0604020202020204" pitchFamily="34" charset="0"/>
                <a:ea typeface="Tahoma" panose="020B0604030504040204" pitchFamily="34" charset="0"/>
                <a:cs typeface="Arial" panose="020B0604020202020204" pitchFamily="34" charset="0"/>
              </a:rPr>
              <a:t>  Disposal of Defunct Entities</a:t>
            </a:r>
          </a:p>
          <a:p>
            <a:pPr marL="0" indent="0" algn="just">
              <a:buNone/>
            </a:pPr>
            <a:endParaRPr lang="en-US" sz="3200" dirty="0">
              <a:latin typeface="Arial" panose="020B0604020202020204" pitchFamily="34" charset="0"/>
              <a:ea typeface="Tahoma" panose="020B0604030504040204" pitchFamily="34" charset="0"/>
              <a:cs typeface="Arial" panose="020B0604020202020204" pitchFamily="34" charset="0"/>
            </a:endParaRPr>
          </a:p>
          <a:p>
            <a:pPr marL="0" indent="0">
              <a:buNone/>
            </a:pPr>
            <a:endParaRPr lang="en-GB" sz="3200" dirty="0">
              <a:latin typeface="Arial" panose="020B0604020202020204" pitchFamily="34" charset="0"/>
              <a:ea typeface="Tahoma" panose="020B0604030504040204" pitchFamily="34" charset="0"/>
              <a:cs typeface="Arial" panose="020B0604020202020204" pitchFamily="34" charset="0"/>
            </a:endParaRPr>
          </a:p>
        </p:txBody>
      </p:sp>
      <p:sp>
        <p:nvSpPr>
          <p:cNvPr id="3" name="Oval 2">
            <a:extLst>
              <a:ext uri="{FF2B5EF4-FFF2-40B4-BE49-F238E27FC236}">
                <a16:creationId xmlns:a16="http://schemas.microsoft.com/office/drawing/2014/main" id="{45B92095-37C8-03F2-0F89-6D40F4B083FB}"/>
              </a:ext>
            </a:extLst>
          </p:cNvPr>
          <p:cNvSpPr/>
          <p:nvPr/>
        </p:nvSpPr>
        <p:spPr>
          <a:xfrm>
            <a:off x="715518" y="1520816"/>
            <a:ext cx="2846540" cy="2814010"/>
          </a:xfrm>
          <a:prstGeom prst="ellipse">
            <a:avLst/>
          </a:prstGeom>
          <a:blipFill rotWithShape="0">
            <a:blip r:embed="rId3"/>
            <a:srcRect/>
            <a:stretch>
              <a:fillRect l="-50000" r="-50000"/>
            </a:stretch>
          </a:blip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grpSp>
        <p:nvGrpSpPr>
          <p:cNvPr id="8" name="Group 7">
            <a:extLst>
              <a:ext uri="{FF2B5EF4-FFF2-40B4-BE49-F238E27FC236}">
                <a16:creationId xmlns:a16="http://schemas.microsoft.com/office/drawing/2014/main" id="{C8F7547D-53BA-747C-45D7-9EE96F6A69E1}"/>
              </a:ext>
            </a:extLst>
          </p:cNvPr>
          <p:cNvGrpSpPr/>
          <p:nvPr/>
        </p:nvGrpSpPr>
        <p:grpSpPr>
          <a:xfrm>
            <a:off x="355808" y="4809577"/>
            <a:ext cx="3206250" cy="1055214"/>
            <a:chOff x="93445" y="2893687"/>
            <a:chExt cx="3206250" cy="1055214"/>
          </a:xfrm>
        </p:grpSpPr>
        <p:sp>
          <p:nvSpPr>
            <p:cNvPr id="9" name="Rectangle 8">
              <a:extLst>
                <a:ext uri="{FF2B5EF4-FFF2-40B4-BE49-F238E27FC236}">
                  <a16:creationId xmlns:a16="http://schemas.microsoft.com/office/drawing/2014/main" id="{B8DCB92F-67C2-0A8B-28BA-70FC9E2687C1}"/>
                </a:ext>
              </a:extLst>
            </p:cNvPr>
            <p:cNvSpPr/>
            <p:nvPr/>
          </p:nvSpPr>
          <p:spPr>
            <a:xfrm>
              <a:off x="93445" y="2893687"/>
              <a:ext cx="3206250" cy="1055214"/>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sp>
        <p:sp>
          <p:nvSpPr>
            <p:cNvPr id="11" name="TextBox 10">
              <a:extLst>
                <a:ext uri="{FF2B5EF4-FFF2-40B4-BE49-F238E27FC236}">
                  <a16:creationId xmlns:a16="http://schemas.microsoft.com/office/drawing/2014/main" id="{D3F3B321-B904-DC3A-8DCF-C946028195BD}"/>
                </a:ext>
              </a:extLst>
            </p:cNvPr>
            <p:cNvSpPr txBox="1"/>
            <p:nvPr/>
          </p:nvSpPr>
          <p:spPr>
            <a:xfrm>
              <a:off x="93445" y="2893687"/>
              <a:ext cx="3206250" cy="1055214"/>
            </a:xfrm>
            <a:prstGeom prst="rect">
              <a:avLst/>
            </a:prstGeom>
          </p:spPr>
          <p:style>
            <a:lnRef idx="0">
              <a:scrgbClr r="0" g="0" b="0"/>
            </a:lnRef>
            <a:fillRef idx="0">
              <a:scrgbClr r="0" g="0" b="0"/>
            </a:fillRef>
            <a:effectRef idx="0">
              <a:scrgbClr r="0" g="0" b="0"/>
            </a:effectRef>
            <a:fontRef idx="minor">
              <a:schemeClr val="accent2">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b="1" kern="1200" dirty="0">
                  <a:latin typeface="Arial" panose="020B0604020202020204" pitchFamily="34" charset="0"/>
                  <a:cs typeface="Arial" panose="020B0604020202020204" pitchFamily="34" charset="0"/>
                </a:rPr>
                <a:t>RESTRUCTURING OF PUBLIC ENTERPRISES PORTFOLIO</a:t>
              </a:r>
              <a:endParaRPr lang="en-US" sz="2000" b="1"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30933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97923" y="294538"/>
            <a:ext cx="9280267" cy="1033669"/>
          </a:xfrm>
        </p:spPr>
        <p:txBody>
          <a:bodyPr>
            <a:noAutofit/>
          </a:bodyPr>
          <a:lstStyle/>
          <a:p>
            <a:b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4400" b="1" i="0" u="none" strike="noStrike" kern="1200" cap="none" spc="0" normalizeH="0" baseline="0" noProof="0" dirty="0">
                <a:ln>
                  <a:noFill/>
                </a:ln>
                <a:solidFill>
                  <a:schemeClr val="bg1"/>
                </a:solidFill>
                <a:effectLst/>
                <a:uLnTx/>
                <a:uFillTx/>
                <a:latin typeface="Calibri Light" panose="020F0302020204030204"/>
                <a:ea typeface="+mj-ea"/>
                <a:cs typeface="+mj-cs"/>
              </a:rPr>
              <a:t>Assets of Inactive/Defunct Gov’t Entities</a:t>
            </a:r>
            <a:br>
              <a:rPr lang="en-GB" b="1" dirty="0">
                <a:solidFill>
                  <a:srgbClr val="FFFFFF"/>
                </a:solidFill>
                <a:latin typeface="OPEN SANDS"/>
              </a:rPr>
            </a:br>
            <a:endParaRPr lang="en-GB" b="1" dirty="0">
              <a:solidFill>
                <a:srgbClr val="FFFFFF"/>
              </a:solidFill>
              <a:latin typeface="OPEN SANDS"/>
            </a:endParaRPr>
          </a:p>
        </p:txBody>
      </p:sp>
      <p:pic>
        <p:nvPicPr>
          <p:cNvPr id="5" name="Content Placeholder 4">
            <a:extLst>
              <a:ext uri="{FF2B5EF4-FFF2-40B4-BE49-F238E27FC236}">
                <a16:creationId xmlns:a16="http://schemas.microsoft.com/office/drawing/2014/main" id="{B01B3EF0-E63F-0C12-C26E-4A4A4D5DBCC5}"/>
              </a:ext>
            </a:extLst>
          </p:cNvPr>
          <p:cNvPicPr>
            <a:picLocks noGrp="1" noChangeAspect="1"/>
          </p:cNvPicPr>
          <p:nvPr>
            <p:ph idx="1"/>
          </p:nvPr>
        </p:nvPicPr>
        <p:blipFill>
          <a:blip r:embed="rId2"/>
          <a:stretch>
            <a:fillRect/>
          </a:stretch>
        </p:blipFill>
        <p:spPr>
          <a:xfrm>
            <a:off x="266452" y="2839453"/>
            <a:ext cx="4901609" cy="3371083"/>
          </a:xfrm>
          <a:prstGeom prst="rect">
            <a:avLst/>
          </a:prstGeom>
        </p:spPr>
      </p:pic>
      <p:pic>
        <p:nvPicPr>
          <p:cNvPr id="4" name="Picture 3"/>
          <p:cNvPicPr>
            <a:picLocks noChangeAspect="1"/>
          </p:cNvPicPr>
          <p:nvPr/>
        </p:nvPicPr>
        <p:blipFill>
          <a:blip r:embed="rId3"/>
          <a:stretch>
            <a:fillRect/>
          </a:stretch>
        </p:blipFill>
        <p:spPr>
          <a:xfrm>
            <a:off x="10464800" y="0"/>
            <a:ext cx="1727200" cy="1288757"/>
          </a:xfrm>
          <a:prstGeom prst="rect">
            <a:avLst/>
          </a:prstGeom>
        </p:spPr>
      </p:pic>
      <p:sp>
        <p:nvSpPr>
          <p:cNvPr id="6" name="Text Placeholder 2">
            <a:extLst>
              <a:ext uri="{FF2B5EF4-FFF2-40B4-BE49-F238E27FC236}">
                <a16:creationId xmlns:a16="http://schemas.microsoft.com/office/drawing/2014/main" id="{AC5D1CEE-605C-3D37-A764-F71C03B7D41F}"/>
              </a:ext>
            </a:extLst>
          </p:cNvPr>
          <p:cNvSpPr txBox="1">
            <a:spLocks/>
          </p:cNvSpPr>
          <p:nvPr/>
        </p:nvSpPr>
        <p:spPr>
          <a:xfrm>
            <a:off x="266452" y="2221820"/>
            <a:ext cx="5157787" cy="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t>Aboso Glass Factory’s Central Stores</a:t>
            </a:r>
          </a:p>
        </p:txBody>
      </p:sp>
      <p:pic>
        <p:nvPicPr>
          <p:cNvPr id="7" name="Picture 6">
            <a:extLst>
              <a:ext uri="{FF2B5EF4-FFF2-40B4-BE49-F238E27FC236}">
                <a16:creationId xmlns:a16="http://schemas.microsoft.com/office/drawing/2014/main" id="{51DAFEE2-0AD0-FECD-2A0F-E1C65C7F05FA}"/>
              </a:ext>
            </a:extLst>
          </p:cNvPr>
          <p:cNvPicPr>
            <a:picLocks noChangeAspect="1"/>
          </p:cNvPicPr>
          <p:nvPr/>
        </p:nvPicPr>
        <p:blipFill>
          <a:blip r:embed="rId4"/>
          <a:stretch>
            <a:fillRect/>
          </a:stretch>
        </p:blipFill>
        <p:spPr>
          <a:xfrm>
            <a:off x="6174203" y="2839453"/>
            <a:ext cx="5127180" cy="3249450"/>
          </a:xfrm>
          <a:prstGeom prst="rect">
            <a:avLst/>
          </a:prstGeom>
        </p:spPr>
      </p:pic>
      <p:sp>
        <p:nvSpPr>
          <p:cNvPr id="8" name="Text Placeholder 4">
            <a:extLst>
              <a:ext uri="{FF2B5EF4-FFF2-40B4-BE49-F238E27FC236}">
                <a16:creationId xmlns:a16="http://schemas.microsoft.com/office/drawing/2014/main" id="{CB25058E-827B-12A0-734B-079596BB8A4D}"/>
              </a:ext>
            </a:extLst>
          </p:cNvPr>
          <p:cNvSpPr txBox="1">
            <a:spLocks/>
          </p:cNvSpPr>
          <p:nvPr/>
        </p:nvSpPr>
        <p:spPr>
          <a:xfrm>
            <a:off x="6146199" y="2203271"/>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t>Bolgatanga Meat Factory (Bungalow)</a:t>
            </a:r>
          </a:p>
        </p:txBody>
      </p:sp>
      <p:sp>
        <p:nvSpPr>
          <p:cNvPr id="10" name="Slide Number Placeholder 9">
            <a:extLst>
              <a:ext uri="{FF2B5EF4-FFF2-40B4-BE49-F238E27FC236}">
                <a16:creationId xmlns:a16="http://schemas.microsoft.com/office/drawing/2014/main" id="{0B5FCD81-B995-549B-A113-64A8B9A9E70B}"/>
              </a:ext>
            </a:extLst>
          </p:cNvPr>
          <p:cNvSpPr>
            <a:spLocks noGrp="1"/>
          </p:cNvSpPr>
          <p:nvPr>
            <p:ph type="sldNum" sz="quarter" idx="12"/>
          </p:nvPr>
        </p:nvSpPr>
        <p:spPr/>
        <p:txBody>
          <a:bodyPr/>
          <a:lstStyle/>
          <a:p>
            <a:fld id="{700D71AB-104F-4116-9F4C-372DB5755DBB}" type="slidenum">
              <a:rPr lang="en-GB" smtClean="0"/>
              <a:t>8</a:t>
            </a:fld>
            <a:endParaRPr lang="en-GB" dirty="0"/>
          </a:p>
        </p:txBody>
      </p:sp>
    </p:spTree>
    <p:extLst>
      <p:ext uri="{BB962C8B-B14F-4D97-AF65-F5344CB8AC3E}">
        <p14:creationId xmlns:p14="http://schemas.microsoft.com/office/powerpoint/2010/main" val="848948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97923" y="294538"/>
            <a:ext cx="9280267" cy="1033669"/>
          </a:xfrm>
        </p:spPr>
        <p:txBody>
          <a:bodyPr>
            <a:noAutofit/>
          </a:bodyPr>
          <a:lstStyle/>
          <a:p>
            <a:b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4400" b="1" i="0" u="none" strike="noStrike" kern="1200" cap="none" spc="0" normalizeH="0" baseline="0" noProof="0" dirty="0">
                <a:ln>
                  <a:noFill/>
                </a:ln>
                <a:solidFill>
                  <a:schemeClr val="bg1"/>
                </a:solidFill>
                <a:effectLst/>
                <a:uLnTx/>
                <a:uFillTx/>
                <a:latin typeface="Calibri Light" panose="020F0302020204030204"/>
                <a:ea typeface="+mj-ea"/>
                <a:cs typeface="+mj-cs"/>
              </a:rPr>
              <a:t>Assets of Inactive/Defunct Gov’t Entities</a:t>
            </a:r>
            <a:br>
              <a:rPr lang="en-GB" b="1" dirty="0">
                <a:solidFill>
                  <a:srgbClr val="FFFFFF"/>
                </a:solidFill>
                <a:latin typeface="OPEN SANDS"/>
              </a:rPr>
            </a:br>
            <a:endParaRPr lang="en-GB" b="1" dirty="0">
              <a:solidFill>
                <a:srgbClr val="FFFFFF"/>
              </a:solidFill>
              <a:latin typeface="OPEN SANDS"/>
            </a:endParaRPr>
          </a:p>
        </p:txBody>
      </p:sp>
      <p:pic>
        <p:nvPicPr>
          <p:cNvPr id="4" name="Picture 3"/>
          <p:cNvPicPr>
            <a:picLocks noChangeAspect="1"/>
          </p:cNvPicPr>
          <p:nvPr/>
        </p:nvPicPr>
        <p:blipFill>
          <a:blip r:embed="rId2"/>
          <a:stretch>
            <a:fillRect/>
          </a:stretch>
        </p:blipFill>
        <p:spPr>
          <a:xfrm>
            <a:off x="10464800" y="0"/>
            <a:ext cx="1727200" cy="1288757"/>
          </a:xfrm>
          <a:prstGeom prst="rect">
            <a:avLst/>
          </a:prstGeom>
        </p:spPr>
      </p:pic>
      <p:sp>
        <p:nvSpPr>
          <p:cNvPr id="8" name="Text Placeholder 4">
            <a:extLst>
              <a:ext uri="{FF2B5EF4-FFF2-40B4-BE49-F238E27FC236}">
                <a16:creationId xmlns:a16="http://schemas.microsoft.com/office/drawing/2014/main" id="{CB25058E-827B-12A0-734B-079596BB8A4D}"/>
              </a:ext>
            </a:extLst>
          </p:cNvPr>
          <p:cNvSpPr txBox="1">
            <a:spLocks/>
          </p:cNvSpPr>
          <p:nvPr/>
        </p:nvSpPr>
        <p:spPr>
          <a:xfrm>
            <a:off x="6276109" y="1811602"/>
            <a:ext cx="5402544"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1" u="none" strike="noStrike" kern="1200" cap="none" spc="0" normalizeH="0" baseline="0" noProof="0" dirty="0">
                <a:ln>
                  <a:noFill/>
                </a:ln>
                <a:solidFill>
                  <a:prstClr val="black"/>
                </a:solidFill>
                <a:effectLst/>
                <a:uLnTx/>
                <a:uFillTx/>
                <a:latin typeface="Calibri" panose="020F0502020204030204"/>
                <a:ea typeface="+mn-ea"/>
                <a:cs typeface="+mn-cs"/>
              </a:rPr>
              <a:t>Ghana Consolidated Diamonds Company   (Research Laboratory)</a:t>
            </a:r>
          </a:p>
        </p:txBody>
      </p:sp>
      <p:pic>
        <p:nvPicPr>
          <p:cNvPr id="14" name="Picture 13">
            <a:extLst>
              <a:ext uri="{FF2B5EF4-FFF2-40B4-BE49-F238E27FC236}">
                <a16:creationId xmlns:a16="http://schemas.microsoft.com/office/drawing/2014/main" id="{0EB80395-430F-D427-3B07-E5ADE96633FC}"/>
              </a:ext>
            </a:extLst>
          </p:cNvPr>
          <p:cNvPicPr>
            <a:picLocks noChangeAspect="1"/>
          </p:cNvPicPr>
          <p:nvPr/>
        </p:nvPicPr>
        <p:blipFill>
          <a:blip r:embed="rId3"/>
          <a:stretch>
            <a:fillRect/>
          </a:stretch>
        </p:blipFill>
        <p:spPr>
          <a:xfrm>
            <a:off x="6152076" y="2674847"/>
            <a:ext cx="5785605" cy="3578662"/>
          </a:xfrm>
          <a:prstGeom prst="rect">
            <a:avLst/>
          </a:prstGeom>
        </p:spPr>
      </p:pic>
      <p:sp>
        <p:nvSpPr>
          <p:cNvPr id="16" name="Slide Number Placeholder 15">
            <a:extLst>
              <a:ext uri="{FF2B5EF4-FFF2-40B4-BE49-F238E27FC236}">
                <a16:creationId xmlns:a16="http://schemas.microsoft.com/office/drawing/2014/main" id="{F24EAB2F-ECAC-754A-B5D6-69516974A63F}"/>
              </a:ext>
            </a:extLst>
          </p:cNvPr>
          <p:cNvSpPr>
            <a:spLocks noGrp="1"/>
          </p:cNvSpPr>
          <p:nvPr>
            <p:ph type="sldNum" sz="quarter" idx="12"/>
          </p:nvPr>
        </p:nvSpPr>
        <p:spPr/>
        <p:txBody>
          <a:bodyPr/>
          <a:lstStyle/>
          <a:p>
            <a:fld id="{700D71AB-104F-4116-9F4C-372DB5755DBB}" type="slidenum">
              <a:rPr lang="en-GB" smtClean="0"/>
              <a:t>9</a:t>
            </a:fld>
            <a:endParaRPr lang="en-GB" dirty="0"/>
          </a:p>
        </p:txBody>
      </p:sp>
      <p:pic>
        <p:nvPicPr>
          <p:cNvPr id="5" name="Picture 3" descr="IMG-20200916-WA0181">
            <a:extLst>
              <a:ext uri="{FF2B5EF4-FFF2-40B4-BE49-F238E27FC236}">
                <a16:creationId xmlns:a16="http://schemas.microsoft.com/office/drawing/2014/main" id="{BBB5083D-C45E-8951-D08F-5AC318962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58" y="2677909"/>
            <a:ext cx="553423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a:extLst>
              <a:ext uri="{FF2B5EF4-FFF2-40B4-BE49-F238E27FC236}">
                <a16:creationId xmlns:a16="http://schemas.microsoft.com/office/drawing/2014/main" id="{949EA60F-3B49-AAFC-8DE1-B7617D8264F2}"/>
              </a:ext>
            </a:extLst>
          </p:cNvPr>
          <p:cNvSpPr txBox="1">
            <a:spLocks/>
          </p:cNvSpPr>
          <p:nvPr/>
        </p:nvSpPr>
        <p:spPr>
          <a:xfrm>
            <a:off x="621379" y="1891970"/>
            <a:ext cx="5157787" cy="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1" u="none" strike="noStrike" kern="1200" cap="none" spc="0" normalizeH="0" baseline="0" noProof="0" dirty="0">
                <a:ln>
                  <a:noFill/>
                </a:ln>
                <a:solidFill>
                  <a:prstClr val="black"/>
                </a:solidFill>
                <a:effectLst/>
                <a:uLnTx/>
                <a:uFillTx/>
                <a:latin typeface="Calibri" panose="020F0502020204030204"/>
                <a:ea typeface="+mn-ea"/>
                <a:cs typeface="+mn-cs"/>
              </a:rPr>
              <a:t>Bonsa Tyre Factory Clinic</a:t>
            </a:r>
          </a:p>
        </p:txBody>
      </p:sp>
    </p:spTree>
    <p:extLst>
      <p:ext uri="{BB962C8B-B14F-4D97-AF65-F5344CB8AC3E}">
        <p14:creationId xmlns:p14="http://schemas.microsoft.com/office/powerpoint/2010/main" val="37299190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2938</TotalTime>
  <Words>1012</Words>
  <Application>Microsoft Office PowerPoint</Application>
  <PresentationFormat>Widescreen</PresentationFormat>
  <Paragraphs>237</Paragraphs>
  <Slides>27</Slides>
  <Notes>3</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    PRESENTATION BY   HON JOSEPH CUDJOE Minister for Public Enterprises   12TH July 2023</vt:lpstr>
      <vt:lpstr>OUTLINE</vt:lpstr>
      <vt:lpstr> Introduction </vt:lpstr>
      <vt:lpstr>PowerPoint Presentation</vt:lpstr>
      <vt:lpstr>  Value of Portfolio of Specified Entities.  </vt:lpstr>
      <vt:lpstr> ACHIEVEMENTS SO FAR  </vt:lpstr>
      <vt:lpstr>PowerPoint Presentation</vt:lpstr>
      <vt:lpstr> Assets of Inactive/Defunct Gov’t Entities </vt:lpstr>
      <vt:lpstr> Assets of Inactive/Defunct Gov’t Entities </vt:lpstr>
      <vt:lpstr> Assets of Inactive/Defunct Gov’t Entities </vt:lpstr>
      <vt:lpstr>IMPROVED COMPLIANCE REPORTING, TRANSPARENCY AND ACCOUNTABILITY </vt:lpstr>
      <vt:lpstr>PowerPoint Presentation</vt:lpstr>
      <vt:lpstr>PowerPoint Presentation</vt:lpstr>
      <vt:lpstr>PowerPoint Presentation</vt:lpstr>
      <vt:lpstr>PowerPoint Presentation</vt:lpstr>
      <vt:lpstr>INTERACTION AND CAPACITY BUILDING INITIATIVES</vt:lpstr>
      <vt:lpstr>PowerPoint Presentation</vt:lpstr>
      <vt:lpstr>  Visits to Entities  </vt:lpstr>
      <vt:lpstr>  Visits to Entities  </vt:lpstr>
      <vt:lpstr>  Visits to Entities  </vt:lpstr>
      <vt:lpstr>PowerPoint Presentation</vt:lpstr>
      <vt:lpstr>PowerPoint Presentation</vt:lpstr>
      <vt:lpstr>INTERACTIONS WITH STAKEHOLDERS </vt:lpstr>
      <vt:lpstr>WAY FORWARD</vt:lpstr>
      <vt:lpstr>WAY FORWARD</vt:lpstr>
      <vt:lpstr>CONCLUSION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ENTERPRISES SECRETARIATE</dc:title>
  <dc:creator>Joseph Sarpong</dc:creator>
  <cp:lastModifiedBy>PAA KWESI AGYEFI</cp:lastModifiedBy>
  <cp:revision>95</cp:revision>
  <cp:lastPrinted>2022-04-26T13:03:58Z</cp:lastPrinted>
  <dcterms:created xsi:type="dcterms:W3CDTF">2022-04-22T15:46:07Z</dcterms:created>
  <dcterms:modified xsi:type="dcterms:W3CDTF">2023-07-12T13:36:25Z</dcterms:modified>
</cp:coreProperties>
</file>